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00_234B89CC.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8_FDB71C78.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05_B3CD4E36.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03_66C2C24.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modernComment_12F_D2199793.xml" ContentType="application/vnd.ms-powerpoint.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304" r:id="rId3"/>
    <p:sldId id="264" r:id="rId4"/>
    <p:sldId id="263" r:id="rId5"/>
    <p:sldId id="258" r:id="rId6"/>
    <p:sldId id="260" r:id="rId7"/>
    <p:sldId id="261" r:id="rId8"/>
    <p:sldId id="275" r:id="rId9"/>
    <p:sldId id="276" r:id="rId10"/>
    <p:sldId id="259" r:id="rId11"/>
    <p:sldId id="265" r:id="rId12"/>
    <p:sldId id="257" r:id="rId13"/>
    <p:sldId id="277" r:id="rId14"/>
    <p:sldId id="278" r:id="rId15"/>
    <p:sldId id="291" r:id="rId16"/>
    <p:sldId id="279" r:id="rId17"/>
    <p:sldId id="288" r:id="rId18"/>
    <p:sldId id="290" r:id="rId19"/>
    <p:sldId id="306" r:id="rId20"/>
    <p:sldId id="280" r:id="rId21"/>
    <p:sldId id="282" r:id="rId22"/>
    <p:sldId id="266" r:id="rId23"/>
    <p:sldId id="281" r:id="rId24"/>
    <p:sldId id="284" r:id="rId25"/>
    <p:sldId id="285" r:id="rId26"/>
    <p:sldId id="286" r:id="rId27"/>
    <p:sldId id="287" r:id="rId28"/>
    <p:sldId id="289" r:id="rId29"/>
    <p:sldId id="267" r:id="rId30"/>
    <p:sldId id="268" r:id="rId31"/>
    <p:sldId id="292" r:id="rId32"/>
    <p:sldId id="293" r:id="rId33"/>
    <p:sldId id="296" r:id="rId34"/>
    <p:sldId id="297" r:id="rId35"/>
    <p:sldId id="298" r:id="rId36"/>
    <p:sldId id="299" r:id="rId37"/>
    <p:sldId id="300" r:id="rId38"/>
    <p:sldId id="301" r:id="rId39"/>
    <p:sldId id="302" r:id="rId40"/>
    <p:sldId id="305" r:id="rId41"/>
    <p:sldId id="303" r:id="rId42"/>
    <p:sldId id="307" r:id="rId43"/>
    <p:sldId id="308" r:id="rId44"/>
    <p:sldId id="309" r:id="rId45"/>
    <p:sldId id="310"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11265A-086C-D972-7DD1-C84A6FC244EC}" name="CUI, Kaiyan [Alumni]" initials="KC" userId="S::18104671r@connect.polyu.hk::9e405946-97d8-4f6e-831d-d6439917fe4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C20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32"/>
    <p:restoredTop sz="78439"/>
  </p:normalViewPr>
  <p:slideViewPr>
    <p:cSldViewPr snapToGrid="0">
      <p:cViewPr varScale="1">
        <p:scale>
          <a:sx n="86" d="100"/>
          <a:sy n="86" d="100"/>
        </p:scale>
        <p:origin x="46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modernComment_100_234B89CC.xml><?xml version="1.0" encoding="utf-8"?>
<p188:cmLst xmlns:a="http://schemas.openxmlformats.org/drawingml/2006/main" xmlns:r="http://schemas.openxmlformats.org/officeDocument/2006/relationships" xmlns:p188="http://schemas.microsoft.com/office/powerpoint/2018/8/main">
  <p188:cm id="{E3D24EBA-0650-4F44-95C1-BBDF7390076F}" authorId="{9F11265A-086C-D972-7DD1-C84A6FC244EC}" created="2023-12-27T02:26:31.591">
    <pc:sldMkLst xmlns:pc="http://schemas.microsoft.com/office/powerpoint/2013/main/command">
      <pc:docMk/>
      <pc:sldMk cId="592153036" sldId="256"/>
    </pc:sldMkLst>
    <p188:txBody>
      <a:bodyPr/>
      <a:lstStyle/>
      <a:p>
        <a:r>
          <a:rPr lang="zh-CN" altLang="en-US"/>
          <a:t>学校写一下</a:t>
        </a:r>
      </a:p>
    </p188:txBody>
  </p188:cm>
</p188:cmLst>
</file>

<file path=ppt/comments/modernComment_103_66C2C24.xml><?xml version="1.0" encoding="utf-8"?>
<p188:cmLst xmlns:a="http://schemas.openxmlformats.org/drawingml/2006/main" xmlns:r="http://schemas.openxmlformats.org/officeDocument/2006/relationships" xmlns:p188="http://schemas.microsoft.com/office/powerpoint/2018/8/main">
  <p188:cm id="{F0F09B59-C9E3-44F0-800A-342C75CB43D9}" authorId="{9F11265A-086C-D972-7DD1-C84A6FC244EC}" created="2023-12-27T02:16:03.267">
    <ac:txMkLst xmlns:ac="http://schemas.microsoft.com/office/drawing/2013/main/command">
      <pc:docMk xmlns:pc="http://schemas.microsoft.com/office/powerpoint/2013/main/command"/>
      <pc:sldMk xmlns:pc="http://schemas.microsoft.com/office/powerpoint/2013/main/command" cId="107752484" sldId="259"/>
      <ac:spMk id="2" creationId="{E4889313-FDFE-1322-E807-7D6223DEF5D4}"/>
      <ac:txMk cp="324">
        <ac:context len="327" hash="2645121442"/>
      </ac:txMk>
    </ac:txMkLst>
    <p188:pos x="9240267" y="4081936"/>
    <p188:txBody>
      <a:bodyPr/>
      <a:lstStyle/>
      <a:p>
        <a:r>
          <a:rPr lang="zh-CN" altLang="en-US"/>
          <a:t>Siamese网络（孪生神经网络）
这类词汇一般可以不翻译</a:t>
        </a:r>
      </a:p>
    </p188:txBody>
  </p188:cm>
  <p188:cm id="{90C824DC-36EC-4874-8BF1-DBCC0A8F963F}" authorId="{9F11265A-086C-D972-7DD1-C84A6FC244EC}" created="2023-12-27T02:20:30.579">
    <pc:sldMkLst xmlns:pc="http://schemas.microsoft.com/office/powerpoint/2013/main/command">
      <pc:docMk/>
      <pc:sldMk cId="107752484" sldId="259"/>
    </pc:sldMkLst>
    <p188:txBody>
      <a:bodyPr/>
      <a:lstStyle/>
      <a:p>
        <a:r>
          <a:rPr lang="zh-CN" altLang="en-US"/>
          <a:t>这一页太多了，可以直接总结一下这篇文章打算怎么做，第三点不用写。主要讲以下内容，分点。
比如： 
1. Midas要做什么。。。提出了两个网络。
2. DG-Net 用于做什么（列点）
3. VS-Net用于做什么
（和上一页的提出的问题对应一下）
To address the above challenges, we propose a unique data generation system, Midas, that allows converting rich videos into synthetic radar data. Specifically, Midas consists of a data generation network (DG-Net) and a variant Siamese network (VS-Net) as follows: (i) DG-Net first adopts a depth prediction model and a human mesh fitting model to accurately extract the corresponding depth information and human mesh from videos, respectively. Then the RCS and radial velocity are obtained based on the human mesh and the movement history of every vertex, respectively. Note that the multipath reflection and attenuation of radar signals seriously affect the quality of generated data during the transmitting and receiving process. To address this, a multi-human reflection model is designed, which takes RCS and depth information as inputs to simulate the multipath reflection and attenuation of radar signals and output the intensity map, followed by concatenating the intensity map and radial velocity to obtain coarse radar data. Since such data is coarse without the characteristic noise and continuity, a Transformer model [72] is adopted to generate realistic radar data through encoder and decoder. Besides, we mix the generated and real-world radar data to train human sensing models to further ensure the generalization and robustness in practical applications. Note that generated radar data can be stacked and converted into both Doppler signals and 3D point clouds. (ii) VS-Net is trained to know the correlation (i.e., similarity) among large-scale video data to extract key clips. VS-Net can effectively and efficiently remove video redundancy for addressing the class-imbalance issue and enabling the model to stably recognize different activities. Specifically, we split long-time videos into fixed-interval clips and extract one frame from each clip. The trained VS-Net is split into two subnetworks: one extracts feature vectors from each frame, and the other calculates the similarity between any two frames and outputs a comparison matrix, followed by a breadth-first search (BFS) [4] to cluster the matrix to output key video clips.
</a:t>
        </a:r>
      </a:p>
    </p188:txBody>
  </p188:cm>
</p188:cmLst>
</file>

<file path=ppt/comments/modernComment_105_B3CD4E36.xml><?xml version="1.0" encoding="utf-8"?>
<p188:cmLst xmlns:a="http://schemas.openxmlformats.org/drawingml/2006/main" xmlns:r="http://schemas.openxmlformats.org/officeDocument/2006/relationships" xmlns:p188="http://schemas.microsoft.com/office/powerpoint/2018/8/main">
  <p188:cm id="{6C2FBEFF-8EE0-4FCE-89DA-F5DCA258C357}" authorId="{9F11265A-086C-D972-7DD1-C84A6FC244EC}" created="2023-12-27T02:22:21.577">
    <pc:sldMkLst xmlns:pc="http://schemas.microsoft.com/office/powerpoint/2013/main/command">
      <pc:docMk/>
      <pc:sldMk cId="3016576566" sldId="261"/>
    </pc:sldMkLst>
    <p188:txBody>
      <a:bodyPr/>
      <a:lstStyle/>
      <a:p>
        <a:r>
          <a:rPr lang="zh-CN" altLang="en-US"/>
          <a:t>简单描述一下这个图</a:t>
        </a:r>
      </a:p>
    </p188:txBody>
  </p188:cm>
</p188:cmLst>
</file>

<file path=ppt/comments/modernComment_108_FDB71C78.xml><?xml version="1.0" encoding="utf-8"?>
<p188:cmLst xmlns:a="http://schemas.openxmlformats.org/drawingml/2006/main" xmlns:r="http://schemas.openxmlformats.org/officeDocument/2006/relationships" xmlns:p188="http://schemas.microsoft.com/office/powerpoint/2018/8/main">
  <p188:cm id="{EF05437D-BB89-46F0-B2F3-294A5B818DFD}" authorId="{9F11265A-086C-D972-7DD1-C84A6FC244EC}" created="2023-12-27T02:14:26.961">
    <pc:sldMkLst xmlns:pc="http://schemas.microsoft.com/office/powerpoint/2013/main/command">
      <pc:docMk/>
      <pc:sldMk cId="4256636024" sldId="264"/>
    </pc:sldMkLst>
    <p188:txBody>
      <a:bodyPr/>
      <a:lstStyle/>
      <a:p>
        <a:r>
          <a:rPr lang="zh-CN" altLang="en-US"/>
          <a:t>这页前加一页PPT，说明本文想做的任务是： mmWave-based human sensing
Millimeter wave radar is a promising sensing modality for enabling pervasive and privacy-preserving human sensing.
现在列出的研究背景更像是：面临的问题
</a:t>
        </a:r>
      </a:p>
    </p188:txBody>
  </p188:cm>
</p188:cmLst>
</file>

<file path=ppt/comments/modernComment_12F_D2199793.xml><?xml version="1.0" encoding="utf-8"?>
<p188:cmLst xmlns:a="http://schemas.openxmlformats.org/drawingml/2006/main" xmlns:r="http://schemas.openxmlformats.org/officeDocument/2006/relationships" xmlns:p188="http://schemas.microsoft.com/office/powerpoint/2018/8/main">
  <p188:cm id="{1D3A9575-170E-406D-AE71-C1CB28A503B9}" authorId="{9F11265A-086C-D972-7DD1-C84A6FC244EC}" created="2023-12-27T02:24:59.435">
    <pc:sldMkLst xmlns:pc="http://schemas.microsoft.com/office/powerpoint/2013/main/command">
      <pc:docMk/>
      <pc:sldMk cId="3524892563" sldId="303"/>
    </pc:sldMkLst>
    <p188:txBody>
      <a:bodyPr/>
      <a:lstStyle/>
      <a:p>
        <a:r>
          <a:rPr lang="zh-CN" altLang="en-US"/>
          <a:t>这里在总结一下这个文章主要做了什么：
一般列出三点（参考论文贡献）</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86C374-5A93-6E40-926B-4B5777C81EA2}" type="datetimeFigureOut">
              <a:rPr kumimoji="1" lang="zh-CN" altLang="en-US" smtClean="0"/>
              <a:t>2024/1/5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2C6195-6D61-5F4E-8950-158B4AB73F0B}" type="slidenum">
              <a:rPr kumimoji="1" lang="zh-CN" altLang="en-US" smtClean="0"/>
              <a:t>‹#›</a:t>
            </a:fld>
            <a:endParaRPr kumimoji="1" lang="zh-CN" altLang="en-US"/>
          </a:p>
        </p:txBody>
      </p:sp>
    </p:spTree>
    <p:extLst>
      <p:ext uri="{BB962C8B-B14F-4D97-AF65-F5344CB8AC3E}">
        <p14:creationId xmlns:p14="http://schemas.microsoft.com/office/powerpoint/2010/main" val="114204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毫米波雷达是一种很有前景的传感方式，可以实现普适性和隐私保护的人体感知。</a:t>
            </a:r>
            <a:r>
              <a:rPr kumimoji="1" lang="zh-CN" altLang="en-US" dirty="0"/>
              <a:t>因为它对障碍物具有良好的穿透性，可以在恶劣条件下工作，同时不会暴露用户的纹理信息。</a:t>
            </a:r>
          </a:p>
          <a:p>
            <a:r>
              <a:rPr lang="zh-CN" altLang="en-US" dirty="0"/>
              <a:t>常见的两种应用就是人类活动识别和目标检测，比如空调根据用户的运动行为调节健身房内的温度和风速</a:t>
            </a:r>
            <a:r>
              <a:rPr lang="en-US" altLang="zh-CN" dirty="0"/>
              <a:t>[ 74 ]</a:t>
            </a:r>
            <a:r>
              <a:rPr lang="zh-CN" altLang="en-US" dirty="0"/>
              <a:t>，这属于人类活动识别，又比如根据检测到的用户数自动调整空调的流量，这属于目标检测。</a:t>
            </a:r>
            <a:endParaRPr lang="en-US" altLang="zh-CN" dirty="0"/>
          </a:p>
          <a:p>
            <a:endParaRPr lang="en-US" altLang="zh-CN" dirty="0"/>
          </a:p>
          <a:p>
            <a:r>
              <a:rPr lang="zh-CN" altLang="en-US" dirty="0"/>
              <a:t>这些都离不开深度学习模型的使用。</a:t>
            </a:r>
            <a:endParaRPr lang="en-US" altLang="zh-CN"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2</a:t>
            </a:fld>
            <a:endParaRPr kumimoji="1" lang="zh-CN" altLang="en-US"/>
          </a:p>
        </p:txBody>
      </p:sp>
    </p:spTree>
    <p:extLst>
      <p:ext uri="{BB962C8B-B14F-4D97-AF65-F5344CB8AC3E}">
        <p14:creationId xmlns:p14="http://schemas.microsoft.com/office/powerpoint/2010/main" val="3239006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Helvetica Neue" panose="02000503000000020004" pitchFamily="2" charset="0"/>
                <a:ea typeface="PingFang SC" panose="020B0400000000000000" pitchFamily="34" charset="-122"/>
              </a:rPr>
              <a:t>接下来对</a:t>
            </a:r>
            <a:r>
              <a:rPr lang="en-US" altLang="zh-CN" b="0" i="0" dirty="0">
                <a:effectLst/>
                <a:latin typeface="Helvetica Neue" panose="02000503000000020004" pitchFamily="2" charset="0"/>
                <a:ea typeface="PingFang SC" panose="020B0400000000000000" pitchFamily="34" charset="-122"/>
              </a:rPr>
              <a:t>Midas</a:t>
            </a:r>
            <a:r>
              <a:rPr lang="zh-CN" altLang="en-US" b="0" i="0" dirty="0">
                <a:effectLst/>
                <a:latin typeface="Helvetica Neue" panose="02000503000000020004" pitchFamily="2" charset="0"/>
                <a:ea typeface="PingFang SC" panose="020B0400000000000000" pitchFamily="34" charset="-122"/>
              </a:rPr>
              <a:t>系统的两个组件，</a:t>
            </a:r>
            <a:r>
              <a:rPr lang="zh-CN" altLang="en-US" b="0" i="0" dirty="0">
                <a:effectLst/>
                <a:latin typeface="PingFangSC-Regular" panose="020B0400000000000000" pitchFamily="34" charset="-122"/>
                <a:ea typeface="PingFangSC-Regular" panose="020B0400000000000000" pitchFamily="34" charset="-122"/>
              </a:rPr>
              <a:t>数据生成网络（</a:t>
            </a:r>
            <a:r>
              <a:rPr lang="en" altLang="zh-CN" b="0" i="0" dirty="0">
                <a:effectLst/>
                <a:latin typeface="Helvetica Neue" panose="02000503000000020004" pitchFamily="2" charset="0"/>
                <a:ea typeface="PingFang SC" panose="020B0400000000000000" pitchFamily="34" charset="-122"/>
              </a:rPr>
              <a:t>DG-Net</a:t>
            </a:r>
            <a:r>
              <a:rPr lang="zh-CN" altLang="en" b="0" i="0" dirty="0">
                <a:effectLst/>
                <a:latin typeface="PingFangSC-Regular" panose="020B0400000000000000" pitchFamily="34" charset="-122"/>
                <a:ea typeface="PingFangSC-Regular" panose="020B0400000000000000" pitchFamily="34" charset="-122"/>
              </a:rPr>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PingFangSC-Regular" panose="020B0400000000000000" pitchFamily="34" charset="-122"/>
                <a:ea typeface="PingFangSC-Regular" panose="020B0400000000000000" pitchFamily="34" charset="-122"/>
              </a:rPr>
              <a:t>和变体孪生网络（</a:t>
            </a:r>
            <a:r>
              <a:rPr lang="en" altLang="zh-CN" b="0" i="0" dirty="0">
                <a:solidFill>
                  <a:srgbClr val="000000"/>
                </a:solidFill>
                <a:effectLst/>
                <a:latin typeface="PingFangSC-Regular" panose="020B0400000000000000" pitchFamily="34" charset="-122"/>
                <a:ea typeface="PingFangSC-Regular" panose="020B0400000000000000" pitchFamily="34" charset="-122"/>
              </a:rPr>
              <a:t>Siamese</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Helvetica Neue" panose="02000503000000020004" pitchFamily="2" charset="0"/>
                <a:ea typeface="PingFang SC" panose="020B0400000000000000" pitchFamily="34" charset="-122"/>
              </a:rPr>
              <a:t>VS-Net</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进行展开介绍</a:t>
            </a:r>
            <a:r>
              <a:rPr lang="zh-CN" altLang="en" b="0" i="0" dirty="0">
                <a:solidFill>
                  <a:srgbClr val="000000"/>
                </a:solidFill>
                <a:effectLst/>
                <a:latin typeface="PingFangSC-Regular" panose="020B0400000000000000" pitchFamily="34" charset="-122"/>
                <a:ea typeface="PingFangSC-Regular" panose="020B0400000000000000" pitchFamily="34" charset="-122"/>
              </a:rPr>
              <a:t>。</a:t>
            </a:r>
            <a:endParaRPr lang="zh-CN" altLang="en-US" dirty="0">
              <a:solidFill>
                <a:srgbClr val="000000"/>
              </a:solidFill>
              <a:effectLst/>
              <a:latin typeface="PingFang SC" panose="020B0400000000000000" pitchFamily="34" charset="-122"/>
              <a:ea typeface="PingFang SC" panose="020B0400000000000000" pitchFamily="34" charset="-122"/>
            </a:endParaRPr>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11</a:t>
            </a:fld>
            <a:endParaRPr kumimoji="1" lang="zh-CN" altLang="en-US"/>
          </a:p>
        </p:txBody>
      </p:sp>
    </p:spTree>
    <p:extLst>
      <p:ext uri="{BB962C8B-B14F-4D97-AF65-F5344CB8AC3E}">
        <p14:creationId xmlns:p14="http://schemas.microsoft.com/office/powerpoint/2010/main" val="2907319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PingFangSC-Regular" panose="020B0400000000000000" pitchFamily="34" charset="-122"/>
                <a:ea typeface="PingFangSC-Regular" panose="020B0400000000000000" pitchFamily="34" charset="-122"/>
              </a:rPr>
              <a:t>先来看</a:t>
            </a:r>
            <a:r>
              <a:rPr lang="en-US" altLang="zh-CN" b="0" i="0" dirty="0">
                <a:effectLst/>
                <a:latin typeface="PingFangSC-Regular" panose="020B0400000000000000" pitchFamily="34" charset="-122"/>
                <a:ea typeface="PingFangSC-Regular" panose="020B0400000000000000" pitchFamily="34" charset="-122"/>
              </a:rPr>
              <a:t>DG-net</a:t>
            </a:r>
            <a:r>
              <a:rPr lang="zh-CN" altLang="en-US" b="0" i="0" dirty="0">
                <a:effectLst/>
                <a:latin typeface="PingFangSC-Regular" panose="020B0400000000000000" pitchFamily="34" charset="-122"/>
                <a:ea typeface="PingFangSC-Regular" panose="020B0400000000000000" pitchFamily="34" charset="-122"/>
              </a:rPr>
              <a:t>。这个组件的作用是利用视频生成逼真的雷达数据。</a:t>
            </a:r>
            <a:r>
              <a:rPr lang="en-US" altLang="zh-CN" b="0" i="0" dirty="0">
                <a:effectLst/>
                <a:latin typeface="PingFangSC-Regular" panose="020B0400000000000000" pitchFamily="34" charset="-122"/>
                <a:ea typeface="PingFangSC-Regular" panose="020B0400000000000000" pitchFamily="34"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effectLst/>
              <a:latin typeface="PingFangSC-Regular" panose="020B0400000000000000" pitchFamily="34" charset="-122"/>
              <a:ea typeface="PingFangSC-Regular"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PingFangSC-Regular" panose="020B0400000000000000" pitchFamily="34" charset="-122"/>
                <a:ea typeface="PingFangSC-Regular" panose="020B0400000000000000" pitchFamily="34" charset="-122"/>
              </a:rPr>
              <a:t>拿到一个视频片段，首先使用噪声过滤模块来检测视频中的用户并输出过滤结果，</a:t>
            </a:r>
            <a:endParaRPr kumimoji="1" lang="zh-CN" altLang="en-US" dirty="0"/>
          </a:p>
          <a:p>
            <a:endParaRPr kumimoji="1" lang="en-US" altLang="zh-CN" dirty="0"/>
          </a:p>
          <a:p>
            <a:r>
              <a:rPr lang="zh-CN" altLang="en-US" b="0" i="0" dirty="0">
                <a:effectLst/>
                <a:latin typeface="PingFangSC-Regular" panose="020B0400000000000000" pitchFamily="34" charset="-122"/>
                <a:ea typeface="PingFangSC-Regular" panose="020B0400000000000000" pitchFamily="34" charset="-122"/>
              </a:rPr>
              <a:t>这个过程会使用</a:t>
            </a:r>
            <a:r>
              <a:rPr lang="en" altLang="zh-CN" b="0" i="0" dirty="0">
                <a:effectLst/>
                <a:latin typeface="Helvetica Neue" panose="02000503000000020004" pitchFamily="2" charset="0"/>
                <a:ea typeface="PingFang SC" panose="020B0400000000000000" pitchFamily="34" charset="-122"/>
              </a:rPr>
              <a:t>YOLOv5</a:t>
            </a:r>
            <a:r>
              <a:rPr lang="zh-CN" altLang="en-US" b="0" i="0" dirty="0">
                <a:effectLst/>
                <a:latin typeface="PingFangSC-Regular" panose="020B0400000000000000" pitchFamily="34" charset="-122"/>
                <a:ea typeface="PingFangSC-Regular" panose="020B0400000000000000" pitchFamily="34" charset="-122"/>
              </a:rPr>
              <a:t>探测器检测视频中出现的所有人类。在训练过程中，只有人类被视为物体，以避免输出其他检测信息。</a:t>
            </a:r>
            <a:r>
              <a:rPr lang="en" altLang="zh-CN" b="0" i="0" dirty="0">
                <a:effectLst/>
                <a:latin typeface="Helvetica Neue" panose="02000503000000020004" pitchFamily="2" charset="0"/>
                <a:ea typeface="PingFang SC" panose="020B0400000000000000" pitchFamily="34" charset="-122"/>
              </a:rPr>
              <a:t>YOLOv5</a:t>
            </a:r>
            <a:r>
              <a:rPr lang="zh-CN" altLang="en-US" b="0" i="0" dirty="0">
                <a:effectLst/>
                <a:latin typeface="PingFangSC-Regular" panose="020B0400000000000000" pitchFamily="34" charset="-122"/>
                <a:ea typeface="PingFangSC-Regular" panose="020B0400000000000000" pitchFamily="34" charset="-122"/>
              </a:rPr>
              <a:t>还为检测到的人类提供置信评分。基于这些分数，我们可以通过阈值过滤 有效地抑制错误检测，并输出与每个人对应的边界框。</a:t>
            </a:r>
            <a:endParaRPr lang="zh-CN" altLang="en-US" dirty="0">
              <a:effectLst/>
              <a:latin typeface="PingFang SC" panose="020B0400000000000000" pitchFamily="34" charset="-122"/>
              <a:ea typeface="PingFang SC" panose="020B0400000000000000"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12</a:t>
            </a:fld>
            <a:endParaRPr kumimoji="1" lang="zh-CN" altLang="en-US"/>
          </a:p>
        </p:txBody>
      </p:sp>
    </p:spTree>
    <p:extLst>
      <p:ext uri="{BB962C8B-B14F-4D97-AF65-F5344CB8AC3E}">
        <p14:creationId xmlns:p14="http://schemas.microsoft.com/office/powerpoint/2010/main" val="2893312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PingFangSC-Regular" panose="020B0400000000000000" pitchFamily="34" charset="-122"/>
                <a:ea typeface="PingFangSC-Regular" panose="020B0400000000000000" pitchFamily="34" charset="-122"/>
              </a:rPr>
              <a:t>然后使用人体区域索引算法对检测结果进行索引，</a:t>
            </a: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PingFangSC-Regular" panose="020B0400000000000000" pitchFamily="34" charset="-122"/>
                <a:ea typeface="PingFangSC-Regular" panose="020B0400000000000000" pitchFamily="34" charset="-122"/>
              </a:rPr>
              <a:t>一个给定的视频可能涉及多个人。现有的人体网格模型很难准确提取多人体网格，原因有两个：第一个是训练和测试数据之间的领域差距；第二个是全球平均池化，这会导致用户的特征无法与其他人区分，难以提取准确的姿势。所以，我们需要分别提取每个人的网格。</a:t>
            </a:r>
            <a:endParaRPr lang="en-US" altLang="zh-CN" b="0" i="0" dirty="0">
              <a:solidFill>
                <a:srgbClr val="000000"/>
              </a:solidFill>
              <a:effectLst/>
              <a:latin typeface="PingFangSC-Regular" panose="020B0400000000000000" pitchFamily="34" charset="-122"/>
              <a:ea typeface="PingFangSC-Regular"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PingFangSC-Regular" panose="020B0400000000000000" pitchFamily="34" charset="-122"/>
              <a:ea typeface="PingFangSC-Regular"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然而，通过实验可以发现，许多视觉模型通常以随机顺序输出对象标签，这可能会导致跨帧的人体数据不能正确匹配。</a:t>
            </a:r>
            <a:endParaRPr lang="en-US" altLang="zh-CN" b="0" i="0" dirty="0">
              <a:solidFill>
                <a:srgbClr val="000000"/>
              </a:solidFill>
              <a:effectLst/>
              <a:latin typeface="PingFangSC-Regular" panose="020B0400000000000000" pitchFamily="34" charset="-122"/>
              <a:ea typeface="PingFangSC-Regular"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PingFangSC-Regular" panose="020B0400000000000000" pitchFamily="34" charset="-122"/>
              <a:ea typeface="PingFangSC-Regular"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PingFangSC-Regular" panose="020B0400000000000000" pitchFamily="34" charset="-122"/>
                <a:ea typeface="PingFangSC-Regular" panose="020B0400000000000000" pitchFamily="34" charset="-122"/>
              </a:rPr>
              <a:t>为了解决这个问题，作者设计了一个轻量级人类区域索引算法。就是从第一个视频帧开始，为每个</a:t>
            </a:r>
            <a:r>
              <a:rPr lang="zh-CN" altLang="en" b="0" i="0" dirty="0">
                <a:solidFill>
                  <a:srgbClr val="000000"/>
                </a:solidFill>
                <a:effectLst/>
                <a:latin typeface="Helvetica Neue" panose="02000503000000020004" pitchFamily="2" charset="0"/>
                <a:ea typeface="PingFang SC" panose="020B0400000000000000" pitchFamily="34" charset="-122"/>
              </a:rPr>
              <a:t>人体区域</a:t>
            </a:r>
            <a:r>
              <a:rPr lang="zh-CN" altLang="en-US" b="0" i="0" dirty="0">
                <a:solidFill>
                  <a:srgbClr val="000000"/>
                </a:solidFill>
                <a:effectLst/>
                <a:latin typeface="PingFangSC-Regular" panose="020B0400000000000000" pitchFamily="34" charset="-122"/>
                <a:ea typeface="PingFangSC-Regular" panose="020B0400000000000000" pitchFamily="34" charset="-122"/>
              </a:rPr>
              <a:t>分配一个唯一的索引。在接下来的每一帧中，计算当前帧相对上一帧的位置偏移和面积偏移，以将每个</a:t>
            </a:r>
            <a:r>
              <a:rPr lang="zh-CN" altLang="en" b="0" i="0" dirty="0">
                <a:solidFill>
                  <a:srgbClr val="000000"/>
                </a:solidFill>
                <a:effectLst/>
                <a:latin typeface="Helvetica Neue" panose="02000503000000020004" pitchFamily="2" charset="0"/>
                <a:ea typeface="PingFang SC" panose="020B0400000000000000" pitchFamily="34" charset="-122"/>
              </a:rPr>
              <a:t>人体区域</a:t>
            </a:r>
            <a:r>
              <a:rPr lang="zh-CN" altLang="en-US" b="0" i="0" dirty="0">
                <a:solidFill>
                  <a:srgbClr val="000000"/>
                </a:solidFill>
                <a:effectLst/>
                <a:latin typeface="PingFangSC-Regular" panose="020B0400000000000000" pitchFamily="34" charset="-122"/>
                <a:ea typeface="PingFangSC-Regular" panose="020B0400000000000000" pitchFamily="34" charset="-122"/>
              </a:rPr>
              <a:t>与之前分配的相应索引相匹配，从而确保正确匹配。如果</a:t>
            </a:r>
            <a:r>
              <a:rPr lang="zh-CN" altLang="en" b="0" i="0" dirty="0">
                <a:solidFill>
                  <a:srgbClr val="000000"/>
                </a:solidFill>
                <a:effectLst/>
                <a:latin typeface="PingFangSC-Regular" panose="020B0400000000000000" pitchFamily="34" charset="-122"/>
                <a:ea typeface="PingFangSC-Regular" panose="020B0400000000000000" pitchFamily="34" charset="-122"/>
              </a:rPr>
              <a:t>区域</a:t>
            </a:r>
            <a:r>
              <a:rPr lang="zh-CN" altLang="en-US" b="0" i="0" dirty="0">
                <a:solidFill>
                  <a:srgbClr val="000000"/>
                </a:solidFill>
                <a:effectLst/>
                <a:latin typeface="PingFangSC-Regular" panose="020B0400000000000000" pitchFamily="34" charset="-122"/>
                <a:ea typeface="PingFangSC-Regular" panose="020B0400000000000000" pitchFamily="34" charset="-122"/>
              </a:rPr>
              <a:t>里包括一个以前从未见过的新用户，则将自动分配一个新的索引。</a:t>
            </a:r>
            <a:endParaRPr lang="zh-CN" altLang="en-US" dirty="0">
              <a:solidFill>
                <a:srgbClr val="000000"/>
              </a:solidFill>
              <a:effectLst/>
              <a:latin typeface="PingFang SC" panose="020B0400000000000000" pitchFamily="34" charset="-122"/>
              <a:ea typeface="PingFang SC" panose="020B0400000000000000" pitchFamily="34" charset="-122"/>
            </a:endParaRPr>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13</a:t>
            </a:fld>
            <a:endParaRPr kumimoji="1" lang="zh-CN" altLang="en-US"/>
          </a:p>
        </p:txBody>
      </p:sp>
    </p:spTree>
    <p:extLst>
      <p:ext uri="{BB962C8B-B14F-4D97-AF65-F5344CB8AC3E}">
        <p14:creationId xmlns:p14="http://schemas.microsoft.com/office/powerpoint/2010/main" val="724608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PingFangSC-Regular" panose="020B0400000000000000" pitchFamily="34" charset="-122"/>
                <a:ea typeface="PingFangSC-Regular" panose="020B0400000000000000" pitchFamily="34" charset="-122"/>
              </a:rPr>
              <a:t>人体区域索引算法让</a:t>
            </a:r>
            <a:r>
              <a:rPr lang="zh-CN" altLang="en-US" b="0" i="0" dirty="0">
                <a:solidFill>
                  <a:srgbClr val="000000"/>
                </a:solidFill>
                <a:effectLst/>
                <a:latin typeface="PingFangSC-Regular" panose="020B0400000000000000" pitchFamily="34" charset="-122"/>
                <a:ea typeface="PingFangSC-Regular" panose="020B0400000000000000" pitchFamily="34" charset="-122"/>
              </a:rPr>
              <a:t>接下来的</a:t>
            </a:r>
            <a:r>
              <a:rPr lang="zh-CN" altLang="en-US" b="0" i="0" dirty="0">
                <a:effectLst/>
                <a:latin typeface="PingFangSC-Regular" panose="020B0400000000000000" pitchFamily="34" charset="-122"/>
                <a:ea typeface="PingFangSC-Regular" panose="020B0400000000000000" pitchFamily="34" charset="-122"/>
              </a:rPr>
              <a:t>深度预测模型和人体网格拟合模型可以准确获取多人数据</a:t>
            </a:r>
            <a:r>
              <a:rPr lang="zh-CN" altLang="en-US" b="1" i="0" dirty="0">
                <a:solidFill>
                  <a:srgbClr val="000000"/>
                </a:solidFill>
                <a:effectLst/>
                <a:latin typeface="PingFangSC-Semibold" panose="020B0400000000000000" pitchFamily="34" charset="-122"/>
                <a:ea typeface="PingFangSC-Semibold" panose="020B0400000000000000" pitchFamily="34" charset="-122"/>
              </a:rPr>
              <a:t>。</a:t>
            </a:r>
            <a:endParaRPr lang="en-US" altLang="zh-CN" b="1" i="0" dirty="0">
              <a:solidFill>
                <a:srgbClr val="000000"/>
              </a:solidFill>
              <a:effectLst/>
              <a:latin typeface="PingFangSC-Semibold" panose="020B0400000000000000" pitchFamily="34" charset="-122"/>
              <a:ea typeface="PingFangSC-Semibold"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PingFangSC-Regular" panose="020B0400000000000000" pitchFamily="34" charset="-122"/>
                <a:ea typeface="PingFangSC-Regular" panose="020B0400000000000000" pitchFamily="34" charset="-122"/>
              </a:rPr>
              <a:t>由于各种应用场景所需的训练数据不同，我们希望生成的数据是可转换的。那我们就需要获取雷达数据的五个组成部分（即</a:t>
            </a:r>
            <a:r>
              <a:rPr lang="en" altLang="zh-CN" b="0" i="0" dirty="0">
                <a:solidFill>
                  <a:srgbClr val="000000"/>
                </a:solidFill>
                <a:effectLst/>
                <a:latin typeface="Helvetica Neue" panose="02000503000000020004" pitchFamily="2" charset="0"/>
                <a:ea typeface="PingFang SC" panose="020B0400000000000000" pitchFamily="34" charset="-122"/>
              </a:rPr>
              <a:t>x</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Helvetica Neue" panose="02000503000000020004" pitchFamily="2" charset="0"/>
                <a:ea typeface="PingFang SC" panose="020B0400000000000000" pitchFamily="34" charset="-122"/>
              </a:rPr>
              <a:t>y</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Helvetica Neue" panose="02000503000000020004" pitchFamily="2" charset="0"/>
                <a:ea typeface="PingFang SC" panose="020B0400000000000000" pitchFamily="34" charset="-122"/>
              </a:rPr>
              <a:t>z</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强度和速度）。</a:t>
            </a:r>
            <a:r>
              <a:rPr lang="en-US" altLang="zh-C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具体来说，给定一个输入视频，我们采用</a:t>
            </a:r>
            <a:r>
              <a:rPr lang="en" altLang="zh-CN" b="0" i="0" dirty="0" err="1">
                <a:solidFill>
                  <a:srgbClr val="000000"/>
                </a:solidFill>
                <a:effectLst/>
                <a:latin typeface="Helvetica Neue" panose="02000503000000020004" pitchFamily="2" charset="0"/>
                <a:ea typeface="PingFang SC" panose="020B0400000000000000" pitchFamily="34" charset="-122"/>
              </a:rPr>
              <a:t>AdaBins</a:t>
            </a:r>
            <a:r>
              <a:rPr lang="zh-CN" altLang="en-US" b="0" i="0" dirty="0">
                <a:solidFill>
                  <a:srgbClr val="000000"/>
                </a:solidFill>
                <a:effectLst/>
                <a:latin typeface="PingFangSC-Regular" panose="020B0400000000000000" pitchFamily="34" charset="-122"/>
                <a:ea typeface="PingFangSC-Regular" panose="020B0400000000000000" pitchFamily="34" charset="-122"/>
              </a:rPr>
              <a:t>来预测与人类相对应的深度信息（图</a:t>
            </a:r>
            <a:r>
              <a:rPr lang="en-US" altLang="zh-CN" b="0" i="0" dirty="0">
                <a:solidFill>
                  <a:srgbClr val="000000"/>
                </a:solidFill>
                <a:effectLst/>
                <a:latin typeface="PingFangSC-Regular" panose="020B0400000000000000" pitchFamily="34" charset="-122"/>
                <a:ea typeface="PingFangSC-Regular" panose="020B0400000000000000" pitchFamily="34" charset="-122"/>
              </a:rPr>
              <a:t>6</a:t>
            </a:r>
            <a:r>
              <a:rPr lang="zh-CN" altLang="en-US" b="0" i="0" dirty="0">
                <a:solidFill>
                  <a:srgbClr val="000000"/>
                </a:solidFill>
                <a:effectLst/>
                <a:latin typeface="PingFangSC-Regular" panose="020B0400000000000000" pitchFamily="34" charset="-122"/>
                <a:ea typeface="PingFangSC-Regular" panose="020B0400000000000000" pitchFamily="34" charset="-122"/>
              </a:rPr>
              <a:t>）。</a:t>
            </a:r>
            <a:r>
              <a:rPr lang="en-US" altLang="zh-C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再使用</a:t>
            </a:r>
            <a:r>
              <a:rPr lang="en" altLang="zh-CN" b="0" i="0" dirty="0" err="1">
                <a:solidFill>
                  <a:srgbClr val="000000"/>
                </a:solidFill>
                <a:effectLst/>
                <a:latin typeface="Helvetica Neue" panose="02000503000000020004" pitchFamily="2" charset="0"/>
                <a:ea typeface="PingFang SC" panose="020B0400000000000000" pitchFamily="34" charset="-122"/>
              </a:rPr>
              <a:t>DynaBOA</a:t>
            </a:r>
            <a:r>
              <a:rPr lang="zh-CN" altLang="en-US" b="0" i="0" dirty="0">
                <a:solidFill>
                  <a:srgbClr val="000000"/>
                </a:solidFill>
                <a:effectLst/>
                <a:latin typeface="PingFangSC-Regular" panose="020B0400000000000000" pitchFamily="34" charset="-122"/>
                <a:ea typeface="PingFangSC-Regular" panose="020B0400000000000000" pitchFamily="34" charset="-122"/>
              </a:rPr>
              <a:t>估计人体姿势并输出每个姿势的人体网格，一旦提取了人体网格，就可以计算每个顶点相对于雷达的横截面</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再根据每个顶点相对于雷达的运动历史（以前的帧）就可以计算径向速度（图</a:t>
            </a:r>
            <a:r>
              <a:rPr lang="en-US" altLang="zh-CN" b="0" i="0" dirty="0">
                <a:solidFill>
                  <a:srgbClr val="000000"/>
                </a:solidFill>
                <a:effectLst/>
                <a:latin typeface="Helvetica Neue" panose="02000503000000020004" pitchFamily="2" charset="0"/>
                <a:ea typeface="PingFang SC" panose="020B0400000000000000" pitchFamily="34" charset="-122"/>
              </a:rPr>
              <a:t>7</a:t>
            </a:r>
            <a:r>
              <a:rPr lang="zh-CN" altLang="en-US"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Helvetica Neue" panose="02000503000000020004" pitchFamily="2" charset="0"/>
                <a:ea typeface="PingFang SC" panose="020B0400000000000000" pitchFamily="34" charset="-122"/>
              </a:rPr>
              <a:t>b</a:t>
            </a:r>
            <a:r>
              <a:rPr lang="zh-CN" altLang="en" b="0" i="0" dirty="0">
                <a:solidFill>
                  <a:srgbClr val="000000"/>
                </a:solidFill>
                <a:effectLst/>
                <a:latin typeface="PingFangSC-Regular" panose="020B0400000000000000" pitchFamily="34" charset="-122"/>
                <a:ea typeface="PingFangSC-Regular" panose="020B0400000000000000" pitchFamily="34" charset="-122"/>
              </a:rPr>
              <a:t>））。</a:t>
            </a:r>
            <a:endParaRPr lang="en-US" altLang="zh-CN" b="0" i="0" dirty="0">
              <a:solidFill>
                <a:srgbClr val="000000"/>
              </a:solidFill>
              <a:effectLst/>
              <a:latin typeface="PingFangSC-Regular" panose="020B0400000000000000" pitchFamily="34" charset="-122"/>
              <a:ea typeface="PingFangSC-Regular"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PingFangSC-Regular" panose="020B0400000000000000" pitchFamily="34" charset="-122"/>
              <a:ea typeface="PingFangSC-Regular"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PingFangSC-Regular" panose="020B0400000000000000" pitchFamily="34" charset="-122"/>
                <a:ea typeface="PingFangSC-Regular" panose="020B0400000000000000" pitchFamily="34" charset="-122"/>
              </a:rPr>
              <a:t>这里作者是使用多个</a:t>
            </a:r>
            <a:r>
              <a:rPr lang="en" altLang="zh-CN" b="0" i="0" dirty="0" err="1">
                <a:solidFill>
                  <a:srgbClr val="000000"/>
                </a:solidFill>
                <a:effectLst/>
                <a:latin typeface="Helvetica Neue" panose="02000503000000020004" pitchFamily="2" charset="0"/>
                <a:ea typeface="PingFang SC" panose="020B0400000000000000" pitchFamily="34" charset="-122"/>
              </a:rPr>
              <a:t>DynaBOA</a:t>
            </a:r>
            <a:r>
              <a:rPr lang="zh-CN" altLang="en-US" b="0" i="0" dirty="0">
                <a:solidFill>
                  <a:srgbClr val="000000"/>
                </a:solidFill>
                <a:effectLst/>
                <a:latin typeface="PingFangSC-Regular" panose="020B0400000000000000" pitchFamily="34" charset="-122"/>
                <a:ea typeface="PingFangSC-Regular" panose="020B0400000000000000" pitchFamily="34" charset="-122"/>
              </a:rPr>
              <a:t>模型并行提取多个人类的网格。</a:t>
            </a:r>
            <a:endParaRPr lang="zh-CN" altLang="en-US" dirty="0">
              <a:solidFill>
                <a:srgbClr val="000000"/>
              </a:solidFill>
              <a:effectLst/>
              <a:latin typeface="PingFang SC" panose="020B0400000000000000" pitchFamily="34" charset="-122"/>
              <a:ea typeface="PingFang SC"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PingFangSC-Regular" panose="020B0400000000000000" pitchFamily="34" charset="-122"/>
                <a:ea typeface="PingFangSC-Regular" panose="020B0400000000000000" pitchFamily="34" charset="-122"/>
              </a:rPr>
              <a:t>可以分别获得多人深度信息、</a:t>
            </a:r>
            <a:r>
              <a:rPr lang="zh-CN" altLang="en" b="0" i="0" dirty="0">
                <a:effectLst/>
                <a:latin typeface="Helvetica Neue" panose="02000503000000020004" pitchFamily="2" charset="0"/>
                <a:ea typeface="PingFang SC" panose="020B0400000000000000" pitchFamily="34" charset="-122"/>
              </a:rPr>
              <a:t>雷达</a:t>
            </a:r>
            <a:r>
              <a:rPr lang="zh-CN" altLang="en-US" b="0" i="0" dirty="0">
                <a:effectLst/>
                <a:latin typeface="Helvetica Neue" panose="02000503000000020004" pitchFamily="2" charset="0"/>
                <a:ea typeface="PingFang SC" panose="020B0400000000000000" pitchFamily="34" charset="-122"/>
              </a:rPr>
              <a:t>横截面</a:t>
            </a:r>
            <a:r>
              <a:rPr lang="zh-CN" altLang="en-US" b="0" i="0" dirty="0">
                <a:effectLst/>
                <a:latin typeface="PingFangSC-Regular" panose="020B0400000000000000" pitchFamily="34" charset="-122"/>
                <a:ea typeface="PingFangSC-Regular" panose="020B0400000000000000" pitchFamily="34" charset="-122"/>
              </a:rPr>
              <a:t>和径向速度。</a:t>
            </a:r>
            <a:endParaRPr kumimoji="1" lang="zh-CN" altLang="en-US"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14</a:t>
            </a:fld>
            <a:endParaRPr kumimoji="1" lang="zh-CN" altLang="en-US"/>
          </a:p>
        </p:txBody>
      </p:sp>
    </p:spTree>
    <p:extLst>
      <p:ext uri="{BB962C8B-B14F-4D97-AF65-F5344CB8AC3E}">
        <p14:creationId xmlns:p14="http://schemas.microsoft.com/office/powerpoint/2010/main" val="2334942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PingFangSC-Regular" panose="020B0400000000000000" pitchFamily="34" charset="-122"/>
                <a:ea typeface="PingFangSC-Regular" panose="020B0400000000000000" pitchFamily="34" charset="-122"/>
              </a:rPr>
              <a:t>人体区域索引算法让</a:t>
            </a:r>
            <a:r>
              <a:rPr lang="zh-CN" altLang="en-US" b="0" i="0" dirty="0">
                <a:solidFill>
                  <a:srgbClr val="000000"/>
                </a:solidFill>
                <a:effectLst/>
                <a:latin typeface="PingFangSC-Regular" panose="020B0400000000000000" pitchFamily="34" charset="-122"/>
                <a:ea typeface="PingFangSC-Regular" panose="020B0400000000000000" pitchFamily="34" charset="-122"/>
              </a:rPr>
              <a:t>接下来的</a:t>
            </a:r>
            <a:r>
              <a:rPr lang="zh-CN" altLang="en-US" b="0" i="0" dirty="0">
                <a:effectLst/>
                <a:latin typeface="PingFangSC-Regular" panose="020B0400000000000000" pitchFamily="34" charset="-122"/>
                <a:ea typeface="PingFangSC-Regular" panose="020B0400000000000000" pitchFamily="34" charset="-122"/>
              </a:rPr>
              <a:t>深度预测模型和人体网格拟合模型可以准确获取多人数据</a:t>
            </a:r>
            <a:r>
              <a:rPr lang="zh-CN" altLang="en-US" b="1" i="0" dirty="0">
                <a:solidFill>
                  <a:srgbClr val="000000"/>
                </a:solidFill>
                <a:effectLst/>
                <a:latin typeface="PingFangSC-Semibold" panose="020B0400000000000000" pitchFamily="34" charset="-122"/>
                <a:ea typeface="PingFangSC-Semibold" panose="020B0400000000000000" pitchFamily="34" charset="-122"/>
              </a:rPr>
              <a:t>。</a:t>
            </a:r>
            <a:endParaRPr lang="en-US" altLang="zh-CN" b="1" i="0" dirty="0">
              <a:solidFill>
                <a:srgbClr val="000000"/>
              </a:solidFill>
              <a:effectLst/>
              <a:latin typeface="PingFangSC-Semibold" panose="020B0400000000000000" pitchFamily="34" charset="-122"/>
              <a:ea typeface="PingFangSC-Semibold"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PingFangSC-Regular" panose="020B0400000000000000" pitchFamily="34" charset="-122"/>
                <a:ea typeface="PingFangSC-Regular" panose="020B0400000000000000" pitchFamily="34" charset="-122"/>
              </a:rPr>
              <a:t>由于各种应用场景所需的训练数据不同，我们希望生成的数据是可转换的。那我们就需要获取雷达数据的五个组成部分（即</a:t>
            </a:r>
            <a:r>
              <a:rPr lang="en" altLang="zh-CN" b="0" i="0" dirty="0">
                <a:solidFill>
                  <a:srgbClr val="000000"/>
                </a:solidFill>
                <a:effectLst/>
                <a:latin typeface="Helvetica Neue" panose="02000503000000020004" pitchFamily="2" charset="0"/>
                <a:ea typeface="PingFang SC" panose="020B0400000000000000" pitchFamily="34" charset="-122"/>
              </a:rPr>
              <a:t>x</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Helvetica Neue" panose="02000503000000020004" pitchFamily="2" charset="0"/>
                <a:ea typeface="PingFang SC" panose="020B0400000000000000" pitchFamily="34" charset="-122"/>
              </a:rPr>
              <a:t>y</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Helvetica Neue" panose="02000503000000020004" pitchFamily="2" charset="0"/>
                <a:ea typeface="PingFang SC" panose="020B0400000000000000" pitchFamily="34" charset="-122"/>
              </a:rPr>
              <a:t>z</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强度和速度）。</a:t>
            </a:r>
            <a:r>
              <a:rPr lang="en-US" altLang="zh-C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具体来说，给定一个输入视频，我们采用</a:t>
            </a:r>
            <a:r>
              <a:rPr lang="en" altLang="zh-CN" b="0" i="0" dirty="0" err="1">
                <a:solidFill>
                  <a:srgbClr val="000000"/>
                </a:solidFill>
                <a:effectLst/>
                <a:latin typeface="Helvetica Neue" panose="02000503000000020004" pitchFamily="2" charset="0"/>
                <a:ea typeface="PingFang SC" panose="020B0400000000000000" pitchFamily="34" charset="-122"/>
              </a:rPr>
              <a:t>AdaBins</a:t>
            </a:r>
            <a:r>
              <a:rPr lang="zh-CN" altLang="en-US" b="0" i="0" dirty="0">
                <a:solidFill>
                  <a:srgbClr val="000000"/>
                </a:solidFill>
                <a:effectLst/>
                <a:latin typeface="PingFangSC-Regular" panose="020B0400000000000000" pitchFamily="34" charset="-122"/>
                <a:ea typeface="PingFangSC-Regular" panose="020B0400000000000000" pitchFamily="34" charset="-122"/>
              </a:rPr>
              <a:t>来预测与人类相对应的深度信息（图</a:t>
            </a:r>
            <a:r>
              <a:rPr lang="en-US" altLang="zh-CN" b="0" i="0" dirty="0">
                <a:solidFill>
                  <a:srgbClr val="000000"/>
                </a:solidFill>
                <a:effectLst/>
                <a:latin typeface="PingFangSC-Regular" panose="020B0400000000000000" pitchFamily="34" charset="-122"/>
                <a:ea typeface="PingFangSC-Regular" panose="020B0400000000000000" pitchFamily="34" charset="-122"/>
              </a:rPr>
              <a:t>6</a:t>
            </a:r>
            <a:r>
              <a:rPr lang="zh-CN" altLang="en-US" b="0" i="0" dirty="0">
                <a:solidFill>
                  <a:srgbClr val="000000"/>
                </a:solidFill>
                <a:effectLst/>
                <a:latin typeface="PingFangSC-Regular" panose="020B0400000000000000" pitchFamily="34" charset="-122"/>
                <a:ea typeface="PingFangSC-Regular" panose="020B0400000000000000" pitchFamily="34" charset="-122"/>
              </a:rPr>
              <a:t>）。</a:t>
            </a:r>
            <a:r>
              <a:rPr lang="en-US" altLang="zh-C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再使用</a:t>
            </a:r>
            <a:r>
              <a:rPr lang="en" altLang="zh-CN" b="0" i="0" dirty="0" err="1">
                <a:solidFill>
                  <a:srgbClr val="000000"/>
                </a:solidFill>
                <a:effectLst/>
                <a:latin typeface="Helvetica Neue" panose="02000503000000020004" pitchFamily="2" charset="0"/>
                <a:ea typeface="PingFang SC" panose="020B0400000000000000" pitchFamily="34" charset="-122"/>
              </a:rPr>
              <a:t>DynaBOA</a:t>
            </a:r>
            <a:r>
              <a:rPr lang="zh-CN" altLang="en-US" b="0" i="0" dirty="0">
                <a:solidFill>
                  <a:srgbClr val="000000"/>
                </a:solidFill>
                <a:effectLst/>
                <a:latin typeface="PingFangSC-Regular" panose="020B0400000000000000" pitchFamily="34" charset="-122"/>
                <a:ea typeface="PingFangSC-Regular" panose="020B0400000000000000" pitchFamily="34" charset="-122"/>
              </a:rPr>
              <a:t>估计人体姿势并输出每个姿势的人体网格，一旦提取了人体网格，就可以计算每个顶点相对于雷达的横截面</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再根据每个顶点相对于雷达的运动历史（以前的帧）就可以计算径向速度（图</a:t>
            </a:r>
            <a:r>
              <a:rPr lang="en-US" altLang="zh-CN" b="0" i="0" dirty="0">
                <a:solidFill>
                  <a:srgbClr val="000000"/>
                </a:solidFill>
                <a:effectLst/>
                <a:latin typeface="Helvetica Neue" panose="02000503000000020004" pitchFamily="2" charset="0"/>
                <a:ea typeface="PingFang SC" panose="020B0400000000000000" pitchFamily="34" charset="-122"/>
              </a:rPr>
              <a:t>7</a:t>
            </a:r>
            <a:r>
              <a:rPr lang="zh-CN" altLang="en-US"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Helvetica Neue" panose="02000503000000020004" pitchFamily="2" charset="0"/>
                <a:ea typeface="PingFang SC" panose="020B0400000000000000" pitchFamily="34" charset="-122"/>
              </a:rPr>
              <a:t>b</a:t>
            </a:r>
            <a:r>
              <a:rPr lang="zh-CN" altLang="en" b="0" i="0" dirty="0">
                <a:solidFill>
                  <a:srgbClr val="000000"/>
                </a:solidFill>
                <a:effectLst/>
                <a:latin typeface="PingFangSC-Regular" panose="020B0400000000000000" pitchFamily="34" charset="-122"/>
                <a:ea typeface="PingFangSC-Regular" panose="020B0400000000000000" pitchFamily="34" charset="-122"/>
              </a:rPr>
              <a:t>））。</a:t>
            </a:r>
            <a:endParaRPr lang="en-US" altLang="zh-CN" b="0" i="0" dirty="0">
              <a:solidFill>
                <a:srgbClr val="000000"/>
              </a:solidFill>
              <a:effectLst/>
              <a:latin typeface="PingFangSC-Regular" panose="020B0400000000000000" pitchFamily="34" charset="-122"/>
              <a:ea typeface="PingFangSC-Regular"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PingFangSC-Regular" panose="020B0400000000000000" pitchFamily="34" charset="-122"/>
              <a:ea typeface="PingFangSC-Regular"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PingFangSC-Regular" panose="020B0400000000000000" pitchFamily="34" charset="-122"/>
                <a:ea typeface="PingFangSC-Regular" panose="020B0400000000000000" pitchFamily="34" charset="-122"/>
              </a:rPr>
              <a:t>这里作者是使用多个</a:t>
            </a:r>
            <a:r>
              <a:rPr lang="en" altLang="zh-CN" b="0" i="0" dirty="0" err="1">
                <a:solidFill>
                  <a:srgbClr val="000000"/>
                </a:solidFill>
                <a:effectLst/>
                <a:latin typeface="Helvetica Neue" panose="02000503000000020004" pitchFamily="2" charset="0"/>
                <a:ea typeface="PingFang SC" panose="020B0400000000000000" pitchFamily="34" charset="-122"/>
              </a:rPr>
              <a:t>DynaBOA</a:t>
            </a:r>
            <a:r>
              <a:rPr lang="zh-CN" altLang="en-US" b="0" i="0" dirty="0">
                <a:solidFill>
                  <a:srgbClr val="000000"/>
                </a:solidFill>
                <a:effectLst/>
                <a:latin typeface="PingFangSC-Regular" panose="020B0400000000000000" pitchFamily="34" charset="-122"/>
                <a:ea typeface="PingFangSC-Regular" panose="020B0400000000000000" pitchFamily="34" charset="-122"/>
              </a:rPr>
              <a:t>模型并行提取多个人类的网格。</a:t>
            </a:r>
            <a:endParaRPr lang="zh-CN" altLang="en-US" dirty="0">
              <a:solidFill>
                <a:srgbClr val="000000"/>
              </a:solidFill>
              <a:effectLst/>
              <a:latin typeface="PingFang SC" panose="020B0400000000000000" pitchFamily="34" charset="-122"/>
              <a:ea typeface="PingFang SC"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PingFangSC-Regular" panose="020B0400000000000000" pitchFamily="34" charset="-122"/>
                <a:ea typeface="PingFangSC-Regular" panose="020B0400000000000000" pitchFamily="34" charset="-122"/>
              </a:rPr>
              <a:t>可以分别获得多人深度信息、</a:t>
            </a:r>
            <a:r>
              <a:rPr lang="zh-CN" altLang="en" b="0" i="0" dirty="0">
                <a:effectLst/>
                <a:latin typeface="Helvetica Neue" panose="02000503000000020004" pitchFamily="2" charset="0"/>
                <a:ea typeface="PingFang SC" panose="020B0400000000000000" pitchFamily="34" charset="-122"/>
              </a:rPr>
              <a:t>雷达</a:t>
            </a:r>
            <a:r>
              <a:rPr lang="zh-CN" altLang="en-US" b="0" i="0" dirty="0">
                <a:effectLst/>
                <a:latin typeface="Helvetica Neue" panose="02000503000000020004" pitchFamily="2" charset="0"/>
                <a:ea typeface="PingFang SC" panose="020B0400000000000000" pitchFamily="34" charset="-122"/>
              </a:rPr>
              <a:t>横截面</a:t>
            </a:r>
            <a:r>
              <a:rPr lang="zh-CN" altLang="en-US" b="0" i="0" dirty="0">
                <a:effectLst/>
                <a:latin typeface="PingFangSC-Regular" panose="020B0400000000000000" pitchFamily="34" charset="-122"/>
                <a:ea typeface="PingFangSC-Regular" panose="020B0400000000000000" pitchFamily="34" charset="-122"/>
              </a:rPr>
              <a:t>和径向速度。</a:t>
            </a:r>
            <a:endParaRPr lang="en-US" altLang="zh-CN" b="0" i="0" dirty="0">
              <a:effectLst/>
              <a:latin typeface="PingFangSC-Regular" panose="020B0400000000000000" pitchFamily="34" charset="-122"/>
              <a:ea typeface="PingFangSC-Regular"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b="0" i="0" dirty="0">
              <a:effectLst/>
              <a:latin typeface="PingFangSC-Regular" panose="020B0400000000000000" pitchFamily="34" charset="-122"/>
              <a:ea typeface="PingFangSC-Regular"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r>
              <a:rPr kumimoji="1" lang="en" altLang="zh-CN" dirty="0" err="1"/>
              <a:t>Adabins</a:t>
            </a:r>
            <a:r>
              <a:rPr kumimoji="1" lang="en" altLang="zh-CN" dirty="0"/>
              <a:t> </a:t>
            </a:r>
            <a:r>
              <a:rPr kumimoji="1" lang="zh-CN" altLang="en-US" dirty="0"/>
              <a:t>的核心思想是通过自适应分箱来更好地处理深度估计中的不确定性。它可以动态地调整深度值的粒度，从而更好地适应场景中不同区域深度的变化。这使得模型能够更准确地捕捉到图像中不同物体的深度信息。</a:t>
            </a:r>
            <a:r>
              <a:rPr kumimoji="1" lang="en-US" altLang="zh-CN" b="0" i="0" dirty="0">
                <a:effectLst/>
                <a:latin typeface="PingFangSC-Regular" panose="020B0400000000000000" pitchFamily="34" charset="-122"/>
                <a:ea typeface="PingFangSC-Regular" panose="020B0400000000000000" pitchFamily="34"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15</a:t>
            </a:fld>
            <a:endParaRPr kumimoji="1" lang="zh-CN" altLang="en-US"/>
          </a:p>
        </p:txBody>
      </p:sp>
    </p:spTree>
    <p:extLst>
      <p:ext uri="{BB962C8B-B14F-4D97-AF65-F5344CB8AC3E}">
        <p14:creationId xmlns:p14="http://schemas.microsoft.com/office/powerpoint/2010/main" val="718185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PingFangSC-Regular" panose="020B0400000000000000" pitchFamily="34" charset="-122"/>
                <a:ea typeface="PingFangSC-Regular" panose="020B0400000000000000" pitchFamily="34" charset="-122"/>
              </a:rPr>
              <a:t>接下来再通过多人反射模型将</a:t>
            </a:r>
            <a:r>
              <a:rPr lang="en" altLang="zh-CN" b="0" i="0" dirty="0">
                <a:effectLst/>
                <a:latin typeface="Helvetica Neue" panose="02000503000000020004" pitchFamily="2" charset="0"/>
                <a:ea typeface="PingFang SC" panose="020B0400000000000000" pitchFamily="34" charset="-122"/>
              </a:rPr>
              <a:t>RCS</a:t>
            </a:r>
            <a:r>
              <a:rPr lang="zh-CN" altLang="en-US" b="0" i="0" dirty="0">
                <a:effectLst/>
                <a:latin typeface="PingFangSC-Regular" panose="020B0400000000000000" pitchFamily="34" charset="-122"/>
                <a:ea typeface="PingFangSC-Regular" panose="020B0400000000000000" pitchFamily="34" charset="-122"/>
              </a:rPr>
              <a:t>和深度信息作为输入来输出强度图，进而模拟雷达信号的多路径反射和衰减，</a:t>
            </a: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PingFangSC-Regular" panose="020B0400000000000000" pitchFamily="34" charset="-122"/>
              <a:ea typeface="PingFangSC-Regular"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这张图说明了雷达信号的传播特性。如果忽略传播特征，生成的雷达数据和现实世界的雷达数据之间误差就会比较大。作者受光学中射线追踪的启发，提出了一个多人反射模型来模拟雷达信号的多路径反射和衰减。（光线追踪是一种在</a:t>
            </a:r>
            <a:r>
              <a:rPr lang="en-US" altLang="zh-CN" b="0" i="0" dirty="0">
                <a:solidFill>
                  <a:srgbClr val="000000"/>
                </a:solidFill>
                <a:effectLst/>
                <a:latin typeface="Helvetica Neue" panose="02000503000000020004" pitchFamily="2" charset="0"/>
                <a:ea typeface="PingFang SC" panose="020B0400000000000000" pitchFamily="34" charset="-122"/>
              </a:rPr>
              <a:t>2</a:t>
            </a:r>
            <a:r>
              <a:rPr lang="en" altLang="zh-CN" b="0" i="0" dirty="0">
                <a:solidFill>
                  <a:srgbClr val="000000"/>
                </a:solidFill>
                <a:effectLst/>
                <a:latin typeface="Helvetica Neue" panose="02000503000000020004" pitchFamily="2" charset="0"/>
                <a:ea typeface="PingFang SC" panose="020B0400000000000000" pitchFamily="34" charset="-122"/>
              </a:rPr>
              <a:t>D</a:t>
            </a:r>
            <a:r>
              <a:rPr lang="zh-CN" altLang="en-US" b="0" i="0" dirty="0">
                <a:solidFill>
                  <a:srgbClr val="000000"/>
                </a:solidFill>
                <a:effectLst/>
                <a:latin typeface="PingFangSC-Regular" panose="020B0400000000000000" pitchFamily="34" charset="-122"/>
                <a:ea typeface="PingFangSC-Regular" panose="020B0400000000000000" pitchFamily="34" charset="-122"/>
              </a:rPr>
              <a:t>屏幕上渲染</a:t>
            </a:r>
            <a:r>
              <a:rPr lang="en-US" altLang="zh-CN" b="0" i="0" dirty="0">
                <a:solidFill>
                  <a:srgbClr val="000000"/>
                </a:solidFill>
                <a:effectLst/>
                <a:latin typeface="Helvetica Neue" panose="02000503000000020004" pitchFamily="2" charset="0"/>
                <a:ea typeface="PingFang SC" panose="020B0400000000000000" pitchFamily="34" charset="-122"/>
              </a:rPr>
              <a:t>3</a:t>
            </a:r>
            <a:r>
              <a:rPr lang="en" altLang="zh-CN" b="0" i="0" dirty="0">
                <a:solidFill>
                  <a:srgbClr val="000000"/>
                </a:solidFill>
                <a:effectLst/>
                <a:latin typeface="Helvetica Neue" panose="02000503000000020004" pitchFamily="2" charset="0"/>
                <a:ea typeface="PingFang SC" panose="020B0400000000000000" pitchFamily="34" charset="-122"/>
              </a:rPr>
              <a:t>D</a:t>
            </a:r>
            <a:r>
              <a:rPr lang="zh-CN" altLang="en-US" b="0" i="0" dirty="0">
                <a:solidFill>
                  <a:srgbClr val="000000"/>
                </a:solidFill>
                <a:effectLst/>
                <a:latin typeface="PingFangSC-Regular" panose="020B0400000000000000" pitchFamily="34" charset="-122"/>
                <a:ea typeface="PingFangSC-Regular" panose="020B0400000000000000" pitchFamily="34" charset="-122"/>
              </a:rPr>
              <a:t>图像的方法，它模拟了光在现实生活中传播的路径。因此，这也涉及常见的物理现象，即信号反射和衰减。）雷达信号的传输和接收与光相似。在相干处理间隔（</a:t>
            </a:r>
            <a:r>
              <a:rPr lang="en" altLang="zh-CN" b="0" i="0" dirty="0">
                <a:solidFill>
                  <a:srgbClr val="000000"/>
                </a:solidFill>
                <a:effectLst/>
                <a:latin typeface="Helvetica Neue" panose="02000503000000020004" pitchFamily="2" charset="0"/>
                <a:ea typeface="PingFang SC" panose="020B0400000000000000" pitchFamily="34" charset="-122"/>
              </a:rPr>
              <a:t>CPI</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内，雷达传输一系列</a:t>
            </a:r>
            <a:r>
              <a:rPr lang="en" altLang="zh-CN" b="0" i="0" dirty="0">
                <a:solidFill>
                  <a:srgbClr val="000000"/>
                </a:solidFill>
                <a:effectLst/>
                <a:latin typeface="PingFangSC-Regular" panose="020B0400000000000000" pitchFamily="34" charset="-122"/>
                <a:ea typeface="PingFangSC-Regular" panose="020B0400000000000000" pitchFamily="34" charset="-122"/>
              </a:rPr>
              <a:t>chirp</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接收到的反射信号将与相关的发射</a:t>
            </a:r>
            <a:r>
              <a:rPr lang="zh-CN" altLang="en" b="0" i="0" dirty="0">
                <a:solidFill>
                  <a:srgbClr val="000000"/>
                </a:solidFill>
                <a:effectLst/>
                <a:latin typeface="PingFangSC-Regular" panose="020B0400000000000000" pitchFamily="34" charset="-122"/>
                <a:ea typeface="PingFangSC-Regular" panose="020B0400000000000000" pitchFamily="34" charset="-122"/>
              </a:rPr>
              <a:t>信号</a:t>
            </a:r>
            <a:r>
              <a:rPr lang="zh-CN" altLang="en-US" b="0" i="0" dirty="0">
                <a:solidFill>
                  <a:srgbClr val="000000"/>
                </a:solidFill>
                <a:effectLst/>
                <a:latin typeface="PingFangSC-Regular" panose="020B0400000000000000" pitchFamily="34" charset="-122"/>
                <a:ea typeface="PingFangSC-Regular" panose="020B0400000000000000" pitchFamily="34" charset="-122"/>
              </a:rPr>
              <a:t>混合，以获得</a:t>
            </a:r>
            <a:r>
              <a:rPr lang="en" altLang="zh-CN" b="0" i="0" dirty="0">
                <a:solidFill>
                  <a:srgbClr val="000000"/>
                </a:solidFill>
                <a:effectLst/>
                <a:latin typeface="PingFangSC-Regular" panose="020B0400000000000000" pitchFamily="34" charset="-122"/>
                <a:ea typeface="PingFangSC-Regular" panose="020B0400000000000000" pitchFamily="34" charset="-122"/>
              </a:rPr>
              <a:t>IF</a:t>
            </a:r>
            <a:r>
              <a:rPr lang="zh-CN" altLang="en-US" b="0" i="0" dirty="0">
                <a:solidFill>
                  <a:srgbClr val="000000"/>
                </a:solidFill>
                <a:effectLst/>
                <a:latin typeface="PingFangSC-Regular" panose="020B0400000000000000" pitchFamily="34" charset="-122"/>
                <a:ea typeface="PingFangSC-Regular" panose="020B0400000000000000" pitchFamily="34" charset="-122"/>
              </a:rPr>
              <a:t>信号。</a:t>
            </a:r>
            <a:endParaRPr lang="zh-CN" altLang="en-US" dirty="0">
              <a:solidFill>
                <a:srgbClr val="000000"/>
              </a:solidFill>
              <a:effectLst/>
              <a:latin typeface="PingFang SC" panose="020B0400000000000000" pitchFamily="34" charset="-122"/>
              <a:ea typeface="PingFang SC" panose="020B0400000000000000" pitchFamily="34" charset="-122"/>
            </a:endParaRPr>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16</a:t>
            </a:fld>
            <a:endParaRPr kumimoji="1" lang="zh-CN" altLang="en-US"/>
          </a:p>
        </p:txBody>
      </p:sp>
    </p:spTree>
    <p:extLst>
      <p:ext uri="{BB962C8B-B14F-4D97-AF65-F5344CB8AC3E}">
        <p14:creationId xmlns:p14="http://schemas.microsoft.com/office/powerpoint/2010/main" val="1075557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PingFangSC-Regular" panose="020B0400000000000000" pitchFamily="34" charset="-122"/>
                <a:ea typeface="PingFangSC-Regular" panose="020B0400000000000000" pitchFamily="34" charset="-122"/>
              </a:rPr>
              <a:t>数学上，第</a:t>
            </a:r>
            <a:r>
              <a:rPr lang="en" altLang="zh-CN" b="0" i="0" dirty="0" err="1">
                <a:solidFill>
                  <a:srgbClr val="000000"/>
                </a:solidFill>
                <a:effectLst/>
                <a:latin typeface="Helvetica Neue" panose="02000503000000020004" pitchFamily="2" charset="0"/>
                <a:ea typeface="PingFang SC" panose="020B0400000000000000" pitchFamily="34" charset="-122"/>
              </a:rPr>
              <a:t>i</a:t>
            </a:r>
            <a:r>
              <a:rPr lang="zh-CN" altLang="en-US" b="0" i="0" dirty="0">
                <a:solidFill>
                  <a:srgbClr val="000000"/>
                </a:solidFill>
                <a:effectLst/>
                <a:latin typeface="PingFangSC-Regular" panose="020B0400000000000000" pitchFamily="34" charset="-122"/>
                <a:ea typeface="PingFangSC-Regular" panose="020B0400000000000000" pitchFamily="34" charset="-122"/>
              </a:rPr>
              <a:t>次发射</a:t>
            </a:r>
            <a:r>
              <a:rPr lang="en" altLang="zh-CN" b="0" i="0" dirty="0">
                <a:solidFill>
                  <a:srgbClr val="000000"/>
                </a:solidFill>
                <a:effectLst/>
                <a:latin typeface="PingFangSC-Regular" panose="020B0400000000000000" pitchFamily="34" charset="-122"/>
                <a:ea typeface="PingFangSC-Regular" panose="020B0400000000000000" pitchFamily="34" charset="-122"/>
              </a:rPr>
              <a:t>chirp</a:t>
            </a:r>
            <a:r>
              <a:rPr lang="zh-CN" altLang="en" b="0" i="0" dirty="0">
                <a:solidFill>
                  <a:srgbClr val="000000"/>
                </a:solidFill>
                <a:effectLst/>
                <a:latin typeface="PingFangSC-Regular" panose="020B0400000000000000" pitchFamily="34" charset="-122"/>
                <a:ea typeface="PingFangSC-Regular" panose="020B0400000000000000" pitchFamily="34" charset="-122"/>
              </a:rPr>
              <a:t>用</a:t>
            </a:r>
            <a:r>
              <a:rPr lang="zh-CN" altLang="en-US" b="0" i="0" dirty="0">
                <a:solidFill>
                  <a:srgbClr val="000000"/>
                </a:solidFill>
                <a:effectLst/>
                <a:latin typeface="PingFangSC-Regular" panose="020B0400000000000000" pitchFamily="34" charset="-122"/>
                <a:ea typeface="PingFangSC-Regular" panose="020B0400000000000000" pitchFamily="34" charset="-122"/>
              </a:rPr>
              <a:t>这个式子来表示。其中</a:t>
            </a:r>
            <a:r>
              <a:rPr lang="en" altLang="zh-CN" b="0" i="0" dirty="0">
                <a:solidFill>
                  <a:srgbClr val="000000"/>
                </a:solidFill>
                <a:effectLst/>
                <a:latin typeface="PingFangSC-Regular" panose="020B0400000000000000" pitchFamily="34" charset="-122"/>
                <a:ea typeface="PingFangSC-Regular" panose="020B0400000000000000" pitchFamily="34" charset="-122"/>
              </a:rPr>
              <a:t>f0</a:t>
            </a:r>
            <a:r>
              <a:rPr lang="zh-CN" altLang="en-US" b="0" i="0" dirty="0">
                <a:solidFill>
                  <a:srgbClr val="000000"/>
                </a:solidFill>
                <a:effectLst/>
                <a:latin typeface="PingFangSC-Regular" panose="020B0400000000000000" pitchFamily="34" charset="-122"/>
                <a:ea typeface="PingFangSC-Regular" panose="020B0400000000000000" pitchFamily="34" charset="-122"/>
              </a:rPr>
              <a:t>为起始频率，</a:t>
            </a:r>
            <a:r>
              <a:rPr lang="en" altLang="zh-CN" b="0" i="0" dirty="0">
                <a:solidFill>
                  <a:srgbClr val="000000"/>
                </a:solidFill>
                <a:effectLst/>
                <a:latin typeface="PingFangSC-Regular" panose="020B0400000000000000" pitchFamily="34" charset="-122"/>
                <a:ea typeface="PingFangSC-Regular" panose="020B0400000000000000" pitchFamily="34" charset="-122"/>
              </a:rPr>
              <a:t>B</a:t>
            </a:r>
            <a:r>
              <a:rPr lang="zh-CN" altLang="en-US" b="0" i="0" dirty="0">
                <a:solidFill>
                  <a:srgbClr val="000000"/>
                </a:solidFill>
                <a:effectLst/>
                <a:latin typeface="PingFangSC-Regular" panose="020B0400000000000000" pitchFamily="34" charset="-122"/>
                <a:ea typeface="PingFangSC-Regular" panose="020B0400000000000000" pitchFamily="34" charset="-122"/>
              </a:rPr>
              <a:t>为带宽，</a:t>
            </a:r>
            <a:r>
              <a:rPr lang="en" altLang="zh-CN" b="0" i="0" dirty="0">
                <a:solidFill>
                  <a:srgbClr val="000000"/>
                </a:solidFill>
                <a:effectLst/>
                <a:latin typeface="PingFangSC-Regular" panose="020B0400000000000000" pitchFamily="34" charset="-122"/>
                <a:ea typeface="PingFangSC-Regular" panose="020B0400000000000000" pitchFamily="34" charset="-122"/>
              </a:rPr>
              <a:t>T</a:t>
            </a:r>
            <a:r>
              <a:rPr lang="zh-CN" altLang="en-US" b="0" i="0" dirty="0">
                <a:solidFill>
                  <a:srgbClr val="000000"/>
                </a:solidFill>
                <a:effectLst/>
                <a:latin typeface="PingFangSC-Regular" panose="020B0400000000000000" pitchFamily="34" charset="-122"/>
                <a:ea typeface="PingFangSC-Regular" panose="020B0400000000000000" pitchFamily="34" charset="-122"/>
              </a:rPr>
              <a:t>为</a:t>
            </a:r>
            <a:r>
              <a:rPr lang="en-US" altLang="zh-CN" b="0" i="0" dirty="0">
                <a:solidFill>
                  <a:srgbClr val="000000"/>
                </a:solidFill>
                <a:effectLst/>
                <a:latin typeface="PingFangSC-Regular" panose="020B0400000000000000" pitchFamily="34" charset="-122"/>
                <a:ea typeface="PingFangSC-Regular" panose="020B0400000000000000" pitchFamily="34" charset="-122"/>
              </a:rPr>
              <a:t>chirp</a:t>
            </a:r>
            <a:r>
              <a:rPr lang="zh-CN" altLang="en-US" b="0" i="0" dirty="0">
                <a:solidFill>
                  <a:srgbClr val="000000"/>
                </a:solidFill>
                <a:effectLst/>
                <a:latin typeface="PingFangSC-Regular" panose="020B0400000000000000" pitchFamily="34" charset="-122"/>
                <a:ea typeface="PingFangSC-Regular" panose="020B0400000000000000" pitchFamily="34" charset="-122"/>
              </a:rPr>
              <a:t>的周期，</a:t>
            </a:r>
            <a:r>
              <a:rPr lang="en" altLang="zh-CN" b="0" i="0" dirty="0">
                <a:solidFill>
                  <a:srgbClr val="000000"/>
                </a:solidFill>
                <a:effectLst/>
                <a:latin typeface="PingFangSC-Regular" panose="020B0400000000000000" pitchFamily="34" charset="-122"/>
                <a:ea typeface="PingFangSC-Regular" panose="020B0400000000000000" pitchFamily="34" charset="-122"/>
              </a:rPr>
              <a:t>I</a:t>
            </a:r>
            <a:r>
              <a:rPr lang="zh-CN" altLang="en-US" b="0" i="0" dirty="0">
                <a:solidFill>
                  <a:srgbClr val="000000"/>
                </a:solidFill>
                <a:effectLst/>
                <a:latin typeface="PingFangSC-Regular" panose="020B0400000000000000" pitchFamily="34" charset="-122"/>
                <a:ea typeface="PingFangSC-Regular" panose="020B0400000000000000" pitchFamily="34" charset="-122"/>
              </a:rPr>
              <a:t>为一个</a:t>
            </a:r>
            <a:r>
              <a:rPr lang="en" altLang="zh-CN" b="0" i="0" dirty="0">
                <a:solidFill>
                  <a:srgbClr val="000000"/>
                </a:solidFill>
                <a:effectLst/>
                <a:latin typeface="PingFangSC-Regular" panose="020B0400000000000000" pitchFamily="34" charset="-122"/>
                <a:ea typeface="PingFangSC-Regular" panose="020B0400000000000000" pitchFamily="34" charset="-122"/>
              </a:rPr>
              <a:t>CPI</a:t>
            </a:r>
            <a:r>
              <a:rPr lang="zh-CN" altLang="en-US" b="0" i="0" dirty="0">
                <a:solidFill>
                  <a:srgbClr val="000000"/>
                </a:solidFill>
                <a:effectLst/>
                <a:latin typeface="PingFangSC-Regular" panose="020B0400000000000000" pitchFamily="34" charset="-122"/>
                <a:ea typeface="PingFangSC-Regular" panose="020B0400000000000000" pitchFamily="34" charset="-122"/>
              </a:rPr>
              <a:t>内的</a:t>
            </a:r>
            <a:r>
              <a:rPr lang="en-US" altLang="zh-CN" b="0" i="0" dirty="0">
                <a:solidFill>
                  <a:srgbClr val="000000"/>
                </a:solidFill>
                <a:effectLst/>
                <a:latin typeface="PingFangSC-Regular" panose="020B0400000000000000" pitchFamily="34" charset="-122"/>
                <a:ea typeface="PingFangSC-Regular" panose="020B0400000000000000" pitchFamily="34" charset="-122"/>
              </a:rPr>
              <a:t>chirp</a:t>
            </a:r>
            <a:r>
              <a:rPr lang="zh-CN" altLang="en-US" b="0" i="0" dirty="0">
                <a:solidFill>
                  <a:srgbClr val="000000"/>
                </a:solidFill>
                <a:effectLst/>
                <a:latin typeface="PingFangSC-Regular" panose="020B0400000000000000" pitchFamily="34" charset="-122"/>
                <a:ea typeface="PingFangSC-Regular" panose="020B0400000000000000" pitchFamily="34" charset="-122"/>
              </a:rPr>
              <a:t>个数。从人体反射回来的信号是发射</a:t>
            </a:r>
            <a:r>
              <a:rPr lang="en-US" altLang="zh-CN" b="0" i="0" dirty="0">
                <a:solidFill>
                  <a:srgbClr val="000000"/>
                </a:solidFill>
                <a:effectLst/>
                <a:latin typeface="PingFangSC-Regular" panose="020B0400000000000000" pitchFamily="34" charset="-122"/>
                <a:ea typeface="PingFangSC-Regular" panose="020B0400000000000000" pitchFamily="34" charset="-122"/>
              </a:rPr>
              <a:t>chirp</a:t>
            </a:r>
            <a:r>
              <a:rPr lang="zh-CN" altLang="en-US" b="0" i="0" dirty="0">
                <a:solidFill>
                  <a:srgbClr val="000000"/>
                </a:solidFill>
                <a:effectLst/>
                <a:latin typeface="PingFangSC-Regular" panose="020B0400000000000000" pitchFamily="34" charset="-122"/>
                <a:ea typeface="PingFangSC-Regular" panose="020B0400000000000000" pitchFamily="34" charset="-122"/>
              </a:rPr>
              <a:t>的延迟版本。根据</a:t>
            </a:r>
            <a:r>
              <a:rPr lang="en-US" altLang="zh-CN" b="0" i="0" dirty="0">
                <a:solidFill>
                  <a:srgbClr val="000000"/>
                </a:solidFill>
                <a:effectLst/>
                <a:latin typeface="PingFangSC-Regular" panose="020B0400000000000000" pitchFamily="34" charset="-122"/>
                <a:ea typeface="PingFangSC-Regular" panose="020B0400000000000000" pitchFamily="34" charset="-122"/>
              </a:rPr>
              <a:t>“ </a:t>
            </a:r>
            <a:r>
              <a:rPr lang="en" altLang="zh-CN" b="0" i="0" dirty="0">
                <a:solidFill>
                  <a:srgbClr val="000000"/>
                </a:solidFill>
                <a:effectLst/>
                <a:latin typeface="PingFangSC-Regular" panose="020B0400000000000000" pitchFamily="34" charset="-122"/>
                <a:ea typeface="PingFangSC-Regular" panose="020B0400000000000000" pitchFamily="34" charset="-122"/>
              </a:rPr>
              <a:t>stop-</a:t>
            </a:r>
            <a:r>
              <a:rPr lang="en-US" altLang="zh-CN" b="0" i="0" dirty="0">
                <a:solidFill>
                  <a:srgbClr val="000000"/>
                </a:solidFill>
                <a:effectLst/>
                <a:latin typeface="PingFangSC-Regular" panose="020B0400000000000000" pitchFamily="34" charset="-122"/>
                <a:ea typeface="PingFangSC-Regular" panose="020B0400000000000000" pitchFamily="34" charset="-122"/>
              </a:rPr>
              <a:t>and-</a:t>
            </a:r>
            <a:r>
              <a:rPr lang="en" altLang="zh-CN" b="0" i="0" dirty="0">
                <a:solidFill>
                  <a:srgbClr val="000000"/>
                </a:solidFill>
                <a:effectLst/>
                <a:latin typeface="PingFangSC-Regular" panose="020B0400000000000000" pitchFamily="34" charset="-122"/>
                <a:ea typeface="PingFangSC-Regular" panose="020B0400000000000000" pitchFamily="34" charset="-122"/>
              </a:rPr>
              <a:t>hop ”</a:t>
            </a:r>
            <a:r>
              <a:rPr lang="zh-CN" altLang="en-US" b="0" i="0" dirty="0">
                <a:solidFill>
                  <a:srgbClr val="000000"/>
                </a:solidFill>
                <a:effectLst/>
                <a:latin typeface="PingFangSC-Regular" panose="020B0400000000000000" pitchFamily="34" charset="-122"/>
                <a:ea typeface="PingFangSC-Regular" panose="020B0400000000000000" pitchFamily="34" charset="-122"/>
              </a:rPr>
              <a:t>假设</a:t>
            </a:r>
            <a:r>
              <a:rPr lang="en-US" altLang="zh-CN" b="0" i="0" dirty="0">
                <a:solidFill>
                  <a:srgbClr val="000000"/>
                </a:solidFill>
                <a:effectLst/>
                <a:latin typeface="PingFangSC-Regular" panose="020B0400000000000000" pitchFamily="34" charset="-122"/>
                <a:ea typeface="PingFangSC-Regular" panose="020B0400000000000000" pitchFamily="34" charset="-122"/>
              </a:rPr>
              <a:t>[ 66 ]</a:t>
            </a:r>
            <a:r>
              <a:rPr lang="zh-CN" altLang="en-US" b="0" i="0" dirty="0">
                <a:solidFill>
                  <a:srgbClr val="000000"/>
                </a:solidFill>
                <a:effectLst/>
                <a:latin typeface="PingFangSC-Regular" panose="020B0400000000000000" pitchFamily="34" charset="-122"/>
                <a:ea typeface="PingFangSC-Regular" panose="020B0400000000000000" pitchFamily="34" charset="-122"/>
              </a:rPr>
              <a:t>，第</a:t>
            </a:r>
            <a:r>
              <a:rPr lang="en" altLang="zh-CN" b="0" i="0" dirty="0" err="1">
                <a:solidFill>
                  <a:srgbClr val="000000"/>
                </a:solidFill>
                <a:effectLst/>
                <a:latin typeface="PingFangSC-Regular" panose="020B0400000000000000" pitchFamily="34" charset="-122"/>
                <a:ea typeface="PingFangSC-Regular" panose="020B0400000000000000" pitchFamily="34" charset="-122"/>
              </a:rPr>
              <a:t>i</a:t>
            </a:r>
            <a:r>
              <a:rPr lang="zh-CN" altLang="en-US" b="0" i="0" dirty="0">
                <a:solidFill>
                  <a:srgbClr val="000000"/>
                </a:solidFill>
                <a:effectLst/>
                <a:latin typeface="PingFangSC-Regular" panose="020B0400000000000000" pitchFamily="34" charset="-122"/>
                <a:ea typeface="PingFangSC-Regular" panose="020B0400000000000000" pitchFamily="34" charset="-122"/>
              </a:rPr>
              <a:t>个</a:t>
            </a:r>
            <a:r>
              <a:rPr lang="en-US" altLang="zh-CN" b="0" i="0" dirty="0">
                <a:solidFill>
                  <a:srgbClr val="000000"/>
                </a:solidFill>
                <a:effectLst/>
                <a:latin typeface="PingFangSC-Regular" panose="020B0400000000000000" pitchFamily="34" charset="-122"/>
                <a:ea typeface="PingFangSC-Regular" panose="020B0400000000000000" pitchFamily="34" charset="-122"/>
              </a:rPr>
              <a:t>chirp</a:t>
            </a:r>
            <a:r>
              <a:rPr lang="zh-CN" altLang="en-US" b="0" i="0" dirty="0">
                <a:solidFill>
                  <a:srgbClr val="000000"/>
                </a:solidFill>
                <a:effectLst/>
                <a:latin typeface="PingFangSC-Regular" panose="020B0400000000000000" pitchFamily="34" charset="-122"/>
                <a:ea typeface="PingFangSC-Regular" panose="020B0400000000000000" pitchFamily="34" charset="-122"/>
              </a:rPr>
              <a:t>对应的反射信号表示为：。。。其中</a:t>
            </a:r>
            <a:r>
              <a:rPr lang="el-GR" altLang="zh-CN" b="0" i="0" dirty="0">
                <a:solidFill>
                  <a:srgbClr val="000000"/>
                </a:solidFill>
                <a:effectLst/>
                <a:latin typeface="PingFangSC-Regular" panose="020B0400000000000000" pitchFamily="34" charset="-122"/>
                <a:ea typeface="PingFangSC-Regular" panose="020B0400000000000000" pitchFamily="34" charset="-122"/>
              </a:rPr>
              <a:t>τ</a:t>
            </a:r>
            <a:r>
              <a:rPr lang="en" altLang="zh-CN" b="0" i="0" dirty="0" err="1">
                <a:solidFill>
                  <a:srgbClr val="000000"/>
                </a:solidFill>
                <a:effectLst/>
                <a:latin typeface="PingFangSC-Regular" panose="020B0400000000000000" pitchFamily="34" charset="-122"/>
                <a:ea typeface="PingFangSC-Regular" panose="020B0400000000000000" pitchFamily="34" charset="-122"/>
              </a:rPr>
              <a:t>i</a:t>
            </a:r>
            <a:r>
              <a:rPr lang="zh-CN" altLang="en-US" b="0" i="0" dirty="0">
                <a:solidFill>
                  <a:srgbClr val="000000"/>
                </a:solidFill>
                <a:effectLst/>
                <a:latin typeface="PingFangSC-Regular" panose="020B0400000000000000" pitchFamily="34" charset="-122"/>
                <a:ea typeface="PingFangSC-Regular" panose="020B0400000000000000" pitchFamily="34" charset="-122"/>
              </a:rPr>
              <a:t>是在第</a:t>
            </a:r>
            <a:r>
              <a:rPr lang="en" altLang="zh-CN" b="0" i="0" dirty="0" err="1">
                <a:solidFill>
                  <a:srgbClr val="000000"/>
                </a:solidFill>
                <a:effectLst/>
                <a:latin typeface="PingFangSC-Regular" panose="020B0400000000000000" pitchFamily="34" charset="-122"/>
                <a:ea typeface="PingFangSC-Regular" panose="020B0400000000000000" pitchFamily="34" charset="-122"/>
              </a:rPr>
              <a:t>i</a:t>
            </a:r>
            <a:r>
              <a:rPr lang="zh-CN" altLang="en-US" b="0" i="0" dirty="0">
                <a:solidFill>
                  <a:srgbClr val="000000"/>
                </a:solidFill>
                <a:effectLst/>
                <a:latin typeface="PingFangSC-Regular" panose="020B0400000000000000" pitchFamily="34" charset="-122"/>
                <a:ea typeface="PingFangSC-Regular" panose="020B0400000000000000" pitchFamily="34" charset="-122"/>
              </a:rPr>
              <a:t>个</a:t>
            </a:r>
            <a:r>
              <a:rPr lang="en-US" altLang="zh-CN" b="0" i="0" dirty="0">
                <a:solidFill>
                  <a:srgbClr val="000000"/>
                </a:solidFill>
                <a:effectLst/>
                <a:latin typeface="PingFangSC-Regular" panose="020B0400000000000000" pitchFamily="34" charset="-122"/>
                <a:ea typeface="PingFangSC-Regular" panose="020B0400000000000000" pitchFamily="34" charset="-122"/>
              </a:rPr>
              <a:t>chirp</a:t>
            </a:r>
            <a:r>
              <a:rPr lang="zh-CN" altLang="en-US" b="0" i="0" dirty="0">
                <a:solidFill>
                  <a:srgbClr val="000000"/>
                </a:solidFill>
                <a:effectLst/>
                <a:latin typeface="PingFangSC-Regular" panose="020B0400000000000000" pitchFamily="34" charset="-122"/>
                <a:ea typeface="PingFangSC-Regular" panose="020B0400000000000000" pitchFamily="34" charset="-122"/>
              </a:rPr>
              <a:t>周期内雷达与人体之间产生的双向时延。</a:t>
            </a:r>
            <a:endParaRPr lang="zh-CN" altLang="en-US" dirty="0">
              <a:solidFill>
                <a:srgbClr val="000000"/>
              </a:solidFill>
              <a:effectLst/>
              <a:latin typeface="PingFang SC" panose="020B0400000000000000" pitchFamily="34" charset="-122"/>
              <a:ea typeface="PingFang SC" panose="020B0400000000000000" pitchFamily="34" charset="-122"/>
            </a:endParaRPr>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17</a:t>
            </a:fld>
            <a:endParaRPr kumimoji="1" lang="zh-CN" altLang="en-US"/>
          </a:p>
        </p:txBody>
      </p:sp>
    </p:spTree>
    <p:extLst>
      <p:ext uri="{BB962C8B-B14F-4D97-AF65-F5344CB8AC3E}">
        <p14:creationId xmlns:p14="http://schemas.microsoft.com/office/powerpoint/2010/main" val="4049219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PingFangSC-Regular" panose="020B0400000000000000" pitchFamily="34" charset="-122"/>
                <a:ea typeface="PingFangSC-Regular" panose="020B0400000000000000" pitchFamily="34" charset="-122"/>
              </a:rPr>
              <a:t>在</a:t>
            </a:r>
            <a:r>
              <a:rPr lang="en" altLang="zh-CN" b="0" i="0" dirty="0">
                <a:solidFill>
                  <a:srgbClr val="000000"/>
                </a:solidFill>
                <a:effectLst/>
                <a:latin typeface="Helvetica Neue" panose="02000503000000020004" pitchFamily="2" charset="0"/>
                <a:ea typeface="PingFang SC" panose="020B0400000000000000" pitchFamily="34" charset="-122"/>
              </a:rPr>
              <a:t>Midas</a:t>
            </a:r>
            <a:r>
              <a:rPr lang="zh-CN" altLang="en-US" b="0" i="0" dirty="0">
                <a:solidFill>
                  <a:srgbClr val="000000"/>
                </a:solidFill>
                <a:effectLst/>
                <a:latin typeface="PingFangSC-Regular" panose="020B0400000000000000" pitchFamily="34" charset="-122"/>
                <a:ea typeface="PingFangSC-Regular" panose="020B0400000000000000" pitchFamily="34" charset="-122"/>
              </a:rPr>
              <a:t>中，我们将衰减系数设置为</a:t>
            </a:r>
            <a:r>
              <a:rPr lang="el-GR" altLang="zh-CN" b="0" i="0" dirty="0">
                <a:solidFill>
                  <a:srgbClr val="000000"/>
                </a:solidFill>
                <a:effectLst/>
                <a:latin typeface="Helvetica Neue" panose="02000503000000020004" pitchFamily="2" charset="0"/>
                <a:ea typeface="PingFang SC" panose="020B0400000000000000" pitchFamily="34" charset="-122"/>
              </a:rPr>
              <a:t>γ = 0.1</a:t>
            </a:r>
            <a:r>
              <a:rPr lang="zh-CN" altLang="el-GR"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最后，我们可以获得多人信号强度图。</a:t>
            </a:r>
            <a:endParaRPr lang="zh-CN" altLang="en-US" dirty="0">
              <a:solidFill>
                <a:srgbClr val="000000"/>
              </a:solidFill>
              <a:effectLst/>
              <a:latin typeface="PingFang SC" panose="020B0400000000000000" pitchFamily="34" charset="-122"/>
              <a:ea typeface="PingFang SC"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PingFangSC-Regular" panose="020B0400000000000000" pitchFamily="34" charset="-122"/>
              <a:ea typeface="PingFangSC-Regular"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PingFangSC-Regular" panose="020B0400000000000000" pitchFamily="34" charset="-122"/>
                <a:ea typeface="PingFangSC-Regular" panose="020B0400000000000000" pitchFamily="34"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PingFangSC-Regular" panose="020B0400000000000000" pitchFamily="34" charset="-122"/>
                <a:ea typeface="PingFangSC-Regular" panose="020B0400000000000000" pitchFamily="34" charset="-122"/>
              </a:rPr>
              <a:t>为了模拟现实世界的数据收集环境，我们在设计反射模型时添加了虚拟物理对象，如墙壁和地板。雷达信号传输后，它将通过环境中的不同物理物体反射并返回到接收器。与此同时，一个值得注意的问题是信号衰减。</a:t>
            </a:r>
            <a:r>
              <a:rPr lang="en-US" altLang="zh-C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由于每个雷达信号反射都会有显著的能量损失，</a:t>
            </a:r>
            <a:r>
              <a:rPr lang="en" altLang="zh-CN" b="0" i="0" dirty="0">
                <a:solidFill>
                  <a:srgbClr val="000000"/>
                </a:solidFill>
                <a:effectLst/>
                <a:latin typeface="Helvetica Neue" panose="02000503000000020004" pitchFamily="2" charset="0"/>
                <a:ea typeface="PingFang SC" panose="020B0400000000000000" pitchFamily="34" charset="-122"/>
              </a:rPr>
              <a:t>Midas</a:t>
            </a:r>
            <a:r>
              <a:rPr lang="zh-CN" altLang="en-US" b="0" i="0" dirty="0">
                <a:solidFill>
                  <a:srgbClr val="000000"/>
                </a:solidFill>
                <a:effectLst/>
                <a:latin typeface="PingFangSC-Regular" panose="020B0400000000000000" pitchFamily="34" charset="-122"/>
                <a:ea typeface="PingFangSC-Regular" panose="020B0400000000000000" pitchFamily="34" charset="-122"/>
              </a:rPr>
              <a:t>在输出信号强度时必须考虑信号衰减。衰减系数与雷达波长、 人类距离和传播介质有关。在消融研究中，我们验证了衰减系数对生成的雷达数据的影响。</a:t>
            </a:r>
            <a:r>
              <a:rPr lang="en-US" altLang="zh-CN" b="0" i="0" dirty="0">
                <a:solidFill>
                  <a:srgbClr val="000000"/>
                </a:solidFill>
                <a:effectLst/>
                <a:latin typeface="PingFangSC-Regular" panose="020B0400000000000000" pitchFamily="34" charset="-122"/>
                <a:ea typeface="PingFangSC-Regular" panose="020B0400000000000000" pitchFamily="34"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PingFangSC-Regular" panose="020B0400000000000000" pitchFamily="34" charset="-122"/>
              <a:ea typeface="PingFangSC-Regular" panose="020B0400000000000000" pitchFamily="34" charset="-122"/>
            </a:endParaRPr>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18</a:t>
            </a:fld>
            <a:endParaRPr kumimoji="1" lang="zh-CN" altLang="en-US"/>
          </a:p>
        </p:txBody>
      </p:sp>
    </p:spTree>
    <p:extLst>
      <p:ext uri="{BB962C8B-B14F-4D97-AF65-F5344CB8AC3E}">
        <p14:creationId xmlns:p14="http://schemas.microsoft.com/office/powerpoint/2010/main" val="3264494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PingFangSC-Regular" panose="020B0400000000000000" pitchFamily="34" charset="-122"/>
                <a:ea typeface="PingFangSC-Regular" panose="020B0400000000000000" pitchFamily="34" charset="-122"/>
              </a:rPr>
              <a:t>再结合径向速度和强度图，</a:t>
            </a:r>
            <a:r>
              <a:rPr lang="zh-CN" altLang="en-US" b="0" i="0" dirty="0">
                <a:solidFill>
                  <a:srgbClr val="000000"/>
                </a:solidFill>
                <a:effectLst/>
                <a:latin typeface="Helvetica Neue" panose="02000503000000020004" pitchFamily="2" charset="0"/>
                <a:ea typeface="PingFang SC" panose="020B0400000000000000" pitchFamily="34" charset="-122"/>
              </a:rPr>
              <a:t>我们就能得到</a:t>
            </a:r>
            <a:r>
              <a:rPr lang="zh-CN" altLang="en-US" b="0" i="0" dirty="0">
                <a:solidFill>
                  <a:srgbClr val="000000"/>
                </a:solidFill>
                <a:effectLst/>
                <a:latin typeface="PingFangSC-Regular" panose="020B0400000000000000" pitchFamily="34" charset="-122"/>
                <a:ea typeface="PingFangSC-Regular" panose="020B0400000000000000" pitchFamily="34" charset="-122"/>
              </a:rPr>
              <a:t>可转换的粗雷达数据。</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19</a:t>
            </a:fld>
            <a:endParaRPr kumimoji="1" lang="zh-CN" altLang="en-US"/>
          </a:p>
        </p:txBody>
      </p:sp>
    </p:spTree>
    <p:extLst>
      <p:ext uri="{BB962C8B-B14F-4D97-AF65-F5344CB8AC3E}">
        <p14:creationId xmlns:p14="http://schemas.microsoft.com/office/powerpoint/2010/main" val="1741114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PingFangSC-Regular" panose="020B0400000000000000" pitchFamily="34" charset="-122"/>
                <a:ea typeface="PingFangSC-Regular" panose="020B0400000000000000" pitchFamily="34" charset="-122"/>
              </a:rPr>
              <a:t>如图，我们堆叠具有相同范围和速度的人体顶点的强度，以产生范围多普勒域信号。同时，粗糙的雷达数据包含多个点信息，可以通过去声和聚类将其转换为相应的三维点云。通过这种方式，执行</a:t>
            </a:r>
            <a:r>
              <a:rPr lang="en" altLang="zh-CN" b="0" i="0" dirty="0">
                <a:solidFill>
                  <a:srgbClr val="000000"/>
                </a:solidFill>
                <a:effectLst/>
                <a:latin typeface="Helvetica Neue" panose="02000503000000020004" pitchFamily="2" charset="0"/>
                <a:ea typeface="PingFang SC" panose="020B0400000000000000" pitchFamily="34" charset="-122"/>
              </a:rPr>
              <a:t>Midas</a:t>
            </a:r>
            <a:r>
              <a:rPr lang="zh-CN" altLang="en-US" b="0" i="0" dirty="0">
                <a:solidFill>
                  <a:srgbClr val="000000"/>
                </a:solidFill>
                <a:effectLst/>
                <a:latin typeface="PingFangSC-Regular" panose="020B0400000000000000" pitchFamily="34" charset="-122"/>
                <a:ea typeface="PingFangSC-Regular" panose="020B0400000000000000" pitchFamily="34" charset="-122"/>
              </a:rPr>
              <a:t>生成数据，以满足各种应用场景的数据需求。然而，这些数据是粗糙的，</a:t>
            </a:r>
            <a:r>
              <a:rPr lang="zh-CN" altLang="en-US" b="0" i="0" dirty="0">
                <a:effectLst/>
                <a:latin typeface="PingFangSC-Regular" panose="020B0400000000000000" pitchFamily="34" charset="-122"/>
                <a:ea typeface="PingFangSC-Regular" panose="020B0400000000000000" pitchFamily="34" charset="-122"/>
              </a:rPr>
              <a:t>没有特征噪声和连续性，因此采用了</a:t>
            </a:r>
            <a:r>
              <a:rPr lang="en-US" altLang="zh-CN" b="0" i="0" dirty="0">
                <a:effectLst/>
                <a:latin typeface="PingFangSC-Regular" panose="020B0400000000000000" pitchFamily="34" charset="-122"/>
                <a:ea typeface="PingFangSC-Regular" panose="020B0400000000000000" pitchFamily="34" charset="-122"/>
              </a:rPr>
              <a:t>transformer</a:t>
            </a:r>
            <a:r>
              <a:rPr lang="zh-CN" altLang="en-US" b="0" i="0" dirty="0">
                <a:effectLst/>
                <a:latin typeface="PingFangSC-Regular" panose="020B0400000000000000" pitchFamily="34" charset="-122"/>
                <a:ea typeface="PingFangSC-Regular" panose="020B0400000000000000" pitchFamily="34" charset="-122"/>
              </a:rPr>
              <a:t>模型来生成逼真的雷达数据。</a:t>
            </a:r>
            <a:endParaRPr lang="zh-CN" altLang="en-US" dirty="0">
              <a:effectLst/>
              <a:latin typeface="PingFang SC" panose="020B0400000000000000" pitchFamily="34" charset="-122"/>
              <a:ea typeface="PingFang SC" panose="020B0400000000000000" pitchFamily="34" charset="-122"/>
            </a:endParaRPr>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20</a:t>
            </a:fld>
            <a:endParaRPr kumimoji="1" lang="zh-CN" altLang="en-US"/>
          </a:p>
        </p:txBody>
      </p:sp>
    </p:spTree>
    <p:extLst>
      <p:ext uri="{BB962C8B-B14F-4D97-AF65-F5344CB8AC3E}">
        <p14:creationId xmlns:p14="http://schemas.microsoft.com/office/powerpoint/2010/main" val="3964898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在训练毫米波雷达的深度学习模型的时候，作者团队发现数据的规模对模型的准确性存在一定的影响。大规模的雷达数据往往更有助于模型的训练。</a:t>
            </a:r>
            <a:endParaRPr lang="en-US" altLang="zh-CN"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3</a:t>
            </a:fld>
            <a:endParaRPr kumimoji="1" lang="zh-CN" altLang="en-US"/>
          </a:p>
        </p:txBody>
      </p:sp>
    </p:spTree>
    <p:extLst>
      <p:ext uri="{BB962C8B-B14F-4D97-AF65-F5344CB8AC3E}">
        <p14:creationId xmlns:p14="http://schemas.microsoft.com/office/powerpoint/2010/main" val="1195506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PingFangSC-Regular" panose="020B0400000000000000" pitchFamily="34" charset="-122"/>
                <a:ea typeface="PingFangSC-Regular" panose="020B0400000000000000" pitchFamily="34" charset="-122"/>
              </a:rPr>
              <a:t>此外，又混合了生成的和真实的雷达数据，以提高模型的鲁棒性和泛化性。</a:t>
            </a:r>
            <a:endParaRPr lang="en-US" altLang="zh-CN" b="0" i="0" dirty="0">
              <a:effectLst/>
              <a:latin typeface="PingFangSC-Regular" panose="020B0400000000000000" pitchFamily="34" charset="-122"/>
              <a:ea typeface="PingFangSC-Regular" panose="020B0400000000000000" pitchFamily="34" charset="-122"/>
            </a:endParaRPr>
          </a:p>
          <a:p>
            <a:endParaRPr kumimoji="1" lang="en-US" altLang="zh-CN" b="0" i="0" dirty="0">
              <a:effectLst/>
              <a:latin typeface="PingFangSC-Regular" panose="020B0400000000000000" pitchFamily="34" charset="-122"/>
              <a:ea typeface="PingFangSC-Regular" panose="020B0400000000000000" pitchFamily="34" charset="-122"/>
            </a:endParaRPr>
          </a:p>
          <a:p>
            <a:r>
              <a:rPr kumimoji="1" lang="zh-CN" altLang="en-US" dirty="0"/>
              <a:t>这是第一个组件</a:t>
            </a:r>
            <a:r>
              <a:rPr kumimoji="1" lang="en-US" altLang="zh-CN" dirty="0"/>
              <a:t>DG-Net</a:t>
            </a:r>
            <a:r>
              <a:rPr kumimoji="1" lang="zh-CN" altLang="en-US" dirty="0"/>
              <a:t>的工作原理。</a:t>
            </a:r>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21</a:t>
            </a:fld>
            <a:endParaRPr kumimoji="1" lang="zh-CN" altLang="en-US"/>
          </a:p>
        </p:txBody>
      </p:sp>
    </p:spTree>
    <p:extLst>
      <p:ext uri="{BB962C8B-B14F-4D97-AF65-F5344CB8AC3E}">
        <p14:creationId xmlns:p14="http://schemas.microsoft.com/office/powerpoint/2010/main" val="3977935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接下来再看第二个组件</a:t>
            </a:r>
            <a:r>
              <a:rPr kumimoji="1" lang="en-US" altLang="zh-CN" dirty="0"/>
              <a:t>VS-Net</a:t>
            </a:r>
            <a:r>
              <a:rPr kumimoji="1" lang="zh-CN" altLang="en-US" dirty="0"/>
              <a:t>。</a:t>
            </a:r>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22</a:t>
            </a:fld>
            <a:endParaRPr kumimoji="1" lang="zh-CN" altLang="en-US"/>
          </a:p>
        </p:txBody>
      </p:sp>
    </p:spTree>
    <p:extLst>
      <p:ext uri="{BB962C8B-B14F-4D97-AF65-F5344CB8AC3E}">
        <p14:creationId xmlns:p14="http://schemas.microsoft.com/office/powerpoint/2010/main" val="3594753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PingFangSC-Regular" panose="020B0400000000000000" pitchFamily="34" charset="-122"/>
                <a:ea typeface="PingFangSC-Regular" panose="020B0400000000000000" pitchFamily="34" charset="-122"/>
              </a:rPr>
              <a:t>通过刚刚介绍的组件</a:t>
            </a:r>
            <a:r>
              <a:rPr lang="en" altLang="zh-CN" b="0" i="0" dirty="0">
                <a:solidFill>
                  <a:srgbClr val="000000"/>
                </a:solidFill>
                <a:effectLst/>
                <a:latin typeface="Helvetica Neue" panose="02000503000000020004" pitchFamily="2" charset="0"/>
                <a:ea typeface="PingFang SC" panose="020B0400000000000000" pitchFamily="34" charset="-122"/>
              </a:rPr>
              <a:t>DG-Net</a:t>
            </a:r>
            <a:r>
              <a:rPr lang="zh-CN" altLang="en-US" b="0" i="0" dirty="0">
                <a:solidFill>
                  <a:srgbClr val="000000"/>
                </a:solidFill>
                <a:effectLst/>
                <a:latin typeface="PingFangSC-Regular" panose="020B0400000000000000" pitchFamily="34" charset="-122"/>
                <a:ea typeface="PingFangSC-Regular" panose="020B0400000000000000" pitchFamily="34" charset="-122"/>
              </a:rPr>
              <a:t>生成的雷达数据具有从视频冗余中继承的类不平衡问题；所以在执行数据生成网络之前需要先执行这里的</a:t>
            </a:r>
            <a:r>
              <a:rPr kumimoji="1" lang="en" altLang="zh-CN" dirty="0"/>
              <a:t>VS-Net </a:t>
            </a:r>
            <a:r>
              <a:rPr kumimoji="1" lang="zh-CN" altLang="en-US" dirty="0"/>
              <a:t>来处理视频数据，来解决雷达数据中的类别不平衡。所以</a:t>
            </a:r>
            <a:r>
              <a:rPr kumimoji="1" lang="zh-CN" altLang="en-US" b="0" i="0" dirty="0">
                <a:solidFill>
                  <a:srgbClr val="000000"/>
                </a:solidFill>
                <a:effectLst/>
                <a:latin typeface="PingFangSC-Regular" panose="020B0400000000000000" pitchFamily="34" charset="-122"/>
                <a:ea typeface="PingFangSC-Regular" panose="020B0400000000000000" pitchFamily="34" charset="-122"/>
              </a:rPr>
              <a:t>这个</a:t>
            </a:r>
            <a:r>
              <a:rPr lang="zh-CN" altLang="en-US" b="0" i="0" dirty="0">
                <a:solidFill>
                  <a:srgbClr val="000000"/>
                </a:solidFill>
                <a:effectLst/>
                <a:latin typeface="PingFangSC-Regular" panose="020B0400000000000000" pitchFamily="34" charset="-122"/>
                <a:ea typeface="PingFangSC-Regular" panose="020B0400000000000000" pitchFamily="34" charset="-122"/>
              </a:rPr>
              <a:t>的作用就是提取视频关键，去除冗余，以确保模型的稳定性。</a:t>
            </a:r>
            <a:endParaRPr lang="en-US" altLang="zh-CN" b="0" i="0" dirty="0">
              <a:solidFill>
                <a:srgbClr val="000000"/>
              </a:solidFill>
              <a:effectLst/>
              <a:latin typeface="PingFangSC-Regular" panose="020B0400000000000000" pitchFamily="34" charset="-122"/>
              <a:ea typeface="PingFangSC-Regular"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PingFangSC-Regular" panose="020B0400000000000000" pitchFamily="34" charset="-122"/>
              <a:ea typeface="PingFangSC-Regular"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b="0" i="0" dirty="0">
                <a:solidFill>
                  <a:srgbClr val="000000"/>
                </a:solidFill>
                <a:effectLst/>
                <a:latin typeface="Helvetica Neue" panose="02000503000000020004" pitchFamily="2" charset="0"/>
                <a:ea typeface="PingFang SC" panose="020B0400000000000000" pitchFamily="34" charset="-122"/>
              </a:rPr>
              <a:t>VS-Net</a:t>
            </a:r>
            <a:r>
              <a:rPr lang="zh-CN" altLang="en-US" b="0" i="0" dirty="0">
                <a:solidFill>
                  <a:srgbClr val="000000"/>
                </a:solidFill>
                <a:effectLst/>
                <a:latin typeface="PingFangSC-Regular" panose="020B0400000000000000" pitchFamily="34" charset="-122"/>
                <a:ea typeface="PingFangSC-Regular" panose="020B0400000000000000" pitchFamily="34" charset="-122"/>
              </a:rPr>
              <a:t>将孪生网络（</a:t>
            </a:r>
            <a:r>
              <a:rPr lang="en" altLang="zh-CN" b="0" i="0" dirty="0">
                <a:solidFill>
                  <a:srgbClr val="000000"/>
                </a:solidFill>
                <a:effectLst/>
                <a:latin typeface="PingFangSC-Regular" panose="020B0400000000000000" pitchFamily="34" charset="-122"/>
                <a:ea typeface="PingFangSC-Regular" panose="020B0400000000000000" pitchFamily="34" charset="-122"/>
              </a:rPr>
              <a:t>Siamese</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分为两个子网络。第一个子网络逐个通过卷积层传递选定的关键帧，以获得相应的特征向量集</a:t>
            </a:r>
            <a:r>
              <a:rPr lang="en" altLang="zh-CN" b="0" i="0" dirty="0">
                <a:solidFill>
                  <a:srgbClr val="000000"/>
                </a:solidFill>
                <a:effectLst/>
                <a:latin typeface="Helvetica Neue" panose="02000503000000020004" pitchFamily="2" charset="0"/>
                <a:ea typeface="PingFang SC" panose="020B0400000000000000" pitchFamily="34" charset="-122"/>
              </a:rPr>
              <a:t>f</a:t>
            </a:r>
            <a:r>
              <a:rPr lang="zh-CN" altLang="en-US" b="0" i="0" dirty="0">
                <a:solidFill>
                  <a:srgbClr val="000000"/>
                </a:solidFill>
                <a:effectLst/>
                <a:latin typeface="Helvetica Neue" panose="02000503000000020004" pitchFamily="2" charset="0"/>
                <a:ea typeface="PingFang SC" panose="020B0400000000000000" pitchFamily="34" charset="-122"/>
              </a:rPr>
              <a:t>，</a:t>
            </a:r>
            <a:r>
              <a:rPr kumimoji="1" lang="zh-CN" altLang="en-US" dirty="0"/>
              <a:t>显著降低了对关键帧作特征提取的时间复杂度</a:t>
            </a:r>
            <a:r>
              <a:rPr lang="zh-CN" altLang="en" b="0" i="0" dirty="0">
                <a:solidFill>
                  <a:srgbClr val="000000"/>
                </a:solidFill>
                <a:effectLst/>
                <a:latin typeface="PingFangSC-Regular" panose="020B0400000000000000" pitchFamily="34" charset="-122"/>
                <a:ea typeface="PingFangSC-Regular" panose="020B0400000000000000" pitchFamily="34" charset="-122"/>
              </a:rPr>
              <a:t>。</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23</a:t>
            </a:fld>
            <a:endParaRPr kumimoji="1" lang="zh-CN" altLang="en-US"/>
          </a:p>
        </p:txBody>
      </p:sp>
    </p:spTree>
    <p:extLst>
      <p:ext uri="{BB962C8B-B14F-4D97-AF65-F5344CB8AC3E}">
        <p14:creationId xmlns:p14="http://schemas.microsoft.com/office/powerpoint/2010/main" val="3816794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PingFangSC-Regular" panose="020B0400000000000000" pitchFamily="34" charset="-122"/>
                <a:ea typeface="PingFangSC-Regular" panose="020B0400000000000000" pitchFamily="34" charset="-122"/>
              </a:rPr>
              <a:t>第二个子网络由四个步骤组成：</a:t>
            </a:r>
            <a:r>
              <a:rPr lang="zh-CN" altLang="en-US" b="1" i="0" dirty="0">
                <a:solidFill>
                  <a:srgbClr val="000000"/>
                </a:solidFill>
                <a:effectLst/>
                <a:latin typeface="PingFangSC-Regular" panose="020B0400000000000000" pitchFamily="34" charset="-122"/>
                <a:ea typeface="PingFangSC-Regular" panose="020B0400000000000000" pitchFamily="34" charset="-122"/>
              </a:rPr>
              <a:t>（</a:t>
            </a:r>
            <a:r>
              <a:rPr lang="en" altLang="zh-CN" b="1" i="0" dirty="0" err="1">
                <a:solidFill>
                  <a:srgbClr val="000000"/>
                </a:solidFill>
                <a:effectLst/>
                <a:latin typeface="Helvetica Neue" panose="02000503000000020004" pitchFamily="2" charset="0"/>
                <a:ea typeface="PingFang SC" panose="020B0400000000000000" pitchFamily="34" charset="-122"/>
              </a:rPr>
              <a:t>i</a:t>
            </a:r>
            <a:r>
              <a:rPr lang="zh-CN" altLang="en" b="1" i="0" dirty="0">
                <a:solidFill>
                  <a:srgbClr val="000000"/>
                </a:solidFill>
                <a:effectLst/>
                <a:latin typeface="PingFangSC-Regular" panose="020B0400000000000000" pitchFamily="34" charset="-122"/>
                <a:ea typeface="PingFangSC-Regular" panose="020B0400000000000000" pitchFamily="34" charset="-122"/>
              </a:rPr>
              <a:t>）</a:t>
            </a:r>
            <a:r>
              <a:rPr lang="zh-CN" altLang="en-US" b="1" i="0" dirty="0">
                <a:solidFill>
                  <a:srgbClr val="000000"/>
                </a:solidFill>
                <a:effectLst/>
                <a:latin typeface="PingFangSC-Regular" panose="020B0400000000000000" pitchFamily="34" charset="-122"/>
                <a:ea typeface="PingFangSC-Regular" panose="020B0400000000000000" pitchFamily="34" charset="-122"/>
              </a:rPr>
              <a:t>通过计算任何两个关键帧之间的欧几里得距离获得距离向量集</a:t>
            </a:r>
            <a:r>
              <a:rPr lang="en" altLang="zh-CN" b="1" i="0" dirty="0">
                <a:solidFill>
                  <a:srgbClr val="000000"/>
                </a:solidFill>
                <a:effectLst/>
                <a:latin typeface="Helvetica Neue" panose="02000503000000020004" pitchFamily="2" charset="0"/>
                <a:ea typeface="PingFang SC" panose="020B0400000000000000" pitchFamily="34" charset="-122"/>
              </a:rPr>
              <a:t>z</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Helvetica Neue" panose="02000503000000020004" pitchFamily="2" charset="0"/>
                <a:ea typeface="PingFang SC" panose="020B0400000000000000" pitchFamily="34" charset="-122"/>
              </a:rPr>
              <a:t>ii</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将集合</a:t>
            </a:r>
            <a:r>
              <a:rPr lang="en" altLang="zh-CN" b="0" i="0" dirty="0">
                <a:solidFill>
                  <a:srgbClr val="000000"/>
                </a:solidFill>
                <a:effectLst/>
                <a:latin typeface="Helvetica Neue" panose="02000503000000020004" pitchFamily="2" charset="0"/>
                <a:ea typeface="PingFang SC" panose="020B0400000000000000" pitchFamily="34" charset="-122"/>
              </a:rPr>
              <a:t>z</a:t>
            </a:r>
            <a:r>
              <a:rPr lang="zh-CN" altLang="en-US" b="0" i="0" dirty="0">
                <a:solidFill>
                  <a:srgbClr val="000000"/>
                </a:solidFill>
                <a:effectLst/>
                <a:latin typeface="PingFangSC-Regular" panose="020B0400000000000000" pitchFamily="34" charset="-122"/>
                <a:ea typeface="PingFangSC-Regular" panose="020B0400000000000000" pitchFamily="34" charset="-122"/>
              </a:rPr>
              <a:t>输入到密集层中以输出标量集</a:t>
            </a:r>
            <a:r>
              <a:rPr lang="en" altLang="zh-CN" b="0" i="0" dirty="0">
                <a:solidFill>
                  <a:srgbClr val="000000"/>
                </a:solidFill>
                <a:effectLst/>
                <a:latin typeface="Helvetica Neue" panose="02000503000000020004" pitchFamily="2" charset="0"/>
                <a:ea typeface="PingFang SC" panose="020B0400000000000000" pitchFamily="34" charset="-122"/>
              </a:rPr>
              <a:t>l</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Helvetica Neue" panose="02000503000000020004" pitchFamily="2" charset="0"/>
                <a:ea typeface="PingFang SC" panose="020B0400000000000000" pitchFamily="34" charset="-122"/>
              </a:rPr>
              <a:t>iii</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将集合</a:t>
            </a:r>
            <a:r>
              <a:rPr lang="en" altLang="zh-CN" b="0" i="0" dirty="0">
                <a:solidFill>
                  <a:srgbClr val="000000"/>
                </a:solidFill>
                <a:effectLst/>
                <a:latin typeface="Helvetica Neue" panose="02000503000000020004" pitchFamily="2" charset="0"/>
                <a:ea typeface="PingFang SC" panose="020B0400000000000000" pitchFamily="34" charset="-122"/>
              </a:rPr>
              <a:t>l</a:t>
            </a:r>
            <a:r>
              <a:rPr lang="zh-CN" altLang="en-US" b="0" i="0" dirty="0">
                <a:solidFill>
                  <a:srgbClr val="000000"/>
                </a:solidFill>
                <a:effectLst/>
                <a:latin typeface="PingFangSC-Regular" panose="020B0400000000000000" pitchFamily="34" charset="-122"/>
                <a:ea typeface="PingFangSC-Regular" panose="020B0400000000000000" pitchFamily="34" charset="-122"/>
              </a:rPr>
              <a:t>输入到</a:t>
            </a:r>
            <a:r>
              <a:rPr lang="en" altLang="zh-CN" b="0" i="0" dirty="0">
                <a:solidFill>
                  <a:srgbClr val="000000"/>
                </a:solidFill>
                <a:effectLst/>
                <a:latin typeface="Helvetica Neue" panose="02000503000000020004" pitchFamily="2" charset="0"/>
                <a:ea typeface="PingFang SC" panose="020B0400000000000000" pitchFamily="34" charset="-122"/>
              </a:rPr>
              <a:t>sigmoid</a:t>
            </a:r>
            <a:r>
              <a:rPr lang="zh-CN" altLang="en-US" b="0" i="0" dirty="0">
                <a:solidFill>
                  <a:srgbClr val="000000"/>
                </a:solidFill>
                <a:effectLst/>
                <a:latin typeface="PingFangSC-Regular" panose="020B0400000000000000" pitchFamily="34" charset="-122"/>
                <a:ea typeface="PingFangSC-Regular" panose="020B0400000000000000" pitchFamily="34" charset="-122"/>
              </a:rPr>
              <a:t>函数中以输出相应的比较矩阵；（</a:t>
            </a:r>
            <a:r>
              <a:rPr lang="en" altLang="zh-CN" b="0" i="0" dirty="0">
                <a:solidFill>
                  <a:srgbClr val="000000"/>
                </a:solidFill>
                <a:effectLst/>
                <a:latin typeface="Helvetica Neue" panose="02000503000000020004" pitchFamily="2" charset="0"/>
                <a:ea typeface="PingFang SC" panose="020B0400000000000000" pitchFamily="34" charset="-122"/>
              </a:rPr>
              <a:t>iv</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使用</a:t>
            </a:r>
            <a:r>
              <a:rPr lang="en" altLang="zh-CN" b="0" i="0" dirty="0">
                <a:solidFill>
                  <a:srgbClr val="000000"/>
                </a:solidFill>
                <a:effectLst/>
                <a:latin typeface="Helvetica Neue" panose="02000503000000020004" pitchFamily="2" charset="0"/>
                <a:ea typeface="PingFang SC" panose="020B0400000000000000" pitchFamily="34" charset="-122"/>
              </a:rPr>
              <a:t>BFS</a:t>
            </a:r>
            <a:r>
              <a:rPr lang="zh-CN" altLang="en-US" b="0" i="0" dirty="0">
                <a:solidFill>
                  <a:srgbClr val="000000"/>
                </a:solidFill>
                <a:effectLst/>
                <a:latin typeface="PingFangSC-Regular" panose="020B0400000000000000" pitchFamily="34" charset="-122"/>
                <a:ea typeface="PingFangSC-Regular" panose="020B0400000000000000" pitchFamily="34" charset="-122"/>
              </a:rPr>
              <a:t>来聚类比较矩阵以输出关键视频剪辑。</a:t>
            </a:r>
            <a:r>
              <a:rPr kumimoji="1" lang="zh-CN" altLang="en-US" b="0" i="0" dirty="0">
                <a:solidFill>
                  <a:srgbClr val="000000"/>
                </a:solidFill>
                <a:effectLst/>
                <a:latin typeface="PingFangSC-Regular" panose="020B0400000000000000" pitchFamily="34" charset="-122"/>
                <a:ea typeface="PingFangSC-Regular" panose="020B0400000000000000" pitchFamily="34" charset="-122"/>
              </a:rPr>
              <a:t>这样我们可以得到</a:t>
            </a:r>
            <a:r>
              <a:rPr kumimoji="1" lang="zh-CN" altLang="en-US" dirty="0"/>
              <a:t>更稳定和平衡的雷达数据分析模型。</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24</a:t>
            </a:fld>
            <a:endParaRPr kumimoji="1" lang="zh-CN" altLang="en-US"/>
          </a:p>
        </p:txBody>
      </p:sp>
    </p:spTree>
    <p:extLst>
      <p:ext uri="{BB962C8B-B14F-4D97-AF65-F5344CB8AC3E}">
        <p14:creationId xmlns:p14="http://schemas.microsoft.com/office/powerpoint/2010/main" val="2912363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PingFangSC-Regular" panose="020B0400000000000000" pitchFamily="34" charset="-122"/>
                <a:ea typeface="PingFangSC-Regular" panose="020B0400000000000000" pitchFamily="34" charset="-122"/>
              </a:rPr>
              <a:t>第二个由四个步骤组成：（</a:t>
            </a:r>
            <a:r>
              <a:rPr lang="en" altLang="zh-CN" b="0" i="0" dirty="0" err="1">
                <a:solidFill>
                  <a:srgbClr val="000000"/>
                </a:solidFill>
                <a:effectLst/>
                <a:latin typeface="Helvetica Neue" panose="02000503000000020004" pitchFamily="2" charset="0"/>
                <a:ea typeface="PingFang SC" panose="020B0400000000000000" pitchFamily="34" charset="-122"/>
              </a:rPr>
              <a:t>i</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通过计算任何两个关键帧之间的欧几里得距离获得距离向量集</a:t>
            </a:r>
            <a:r>
              <a:rPr lang="en" altLang="zh-CN" b="0" i="0" dirty="0">
                <a:solidFill>
                  <a:srgbClr val="000000"/>
                </a:solidFill>
                <a:effectLst/>
                <a:latin typeface="Helvetica Neue" panose="02000503000000020004" pitchFamily="2" charset="0"/>
                <a:ea typeface="PingFang SC" panose="020B0400000000000000" pitchFamily="34" charset="-122"/>
              </a:rPr>
              <a:t>z</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 b="1" i="0" dirty="0">
                <a:solidFill>
                  <a:srgbClr val="000000"/>
                </a:solidFill>
                <a:effectLst/>
                <a:latin typeface="PingFangSC-Regular" panose="020B0400000000000000" pitchFamily="34" charset="-122"/>
                <a:ea typeface="PingFangSC-Regular" panose="020B0400000000000000" pitchFamily="34" charset="-122"/>
              </a:rPr>
              <a:t>（</a:t>
            </a:r>
            <a:r>
              <a:rPr lang="en" altLang="zh-CN" b="1" i="0" dirty="0">
                <a:solidFill>
                  <a:srgbClr val="000000"/>
                </a:solidFill>
                <a:effectLst/>
                <a:latin typeface="Helvetica Neue" panose="02000503000000020004" pitchFamily="2" charset="0"/>
                <a:ea typeface="PingFang SC" panose="020B0400000000000000" pitchFamily="34" charset="-122"/>
              </a:rPr>
              <a:t>ii</a:t>
            </a:r>
            <a:r>
              <a:rPr lang="zh-CN" altLang="en" b="1" i="0" dirty="0">
                <a:solidFill>
                  <a:srgbClr val="000000"/>
                </a:solidFill>
                <a:effectLst/>
                <a:latin typeface="PingFangSC-Regular" panose="020B0400000000000000" pitchFamily="34" charset="-122"/>
                <a:ea typeface="PingFangSC-Regular" panose="020B0400000000000000" pitchFamily="34" charset="-122"/>
              </a:rPr>
              <a:t>）</a:t>
            </a:r>
            <a:r>
              <a:rPr lang="zh-CN" altLang="en-US" b="1" i="0" dirty="0">
                <a:solidFill>
                  <a:srgbClr val="000000"/>
                </a:solidFill>
                <a:effectLst/>
                <a:latin typeface="PingFangSC-Regular" panose="020B0400000000000000" pitchFamily="34" charset="-122"/>
                <a:ea typeface="PingFangSC-Regular" panose="020B0400000000000000" pitchFamily="34" charset="-122"/>
              </a:rPr>
              <a:t>将集合</a:t>
            </a:r>
            <a:r>
              <a:rPr lang="en" altLang="zh-CN" b="1" i="0" dirty="0">
                <a:solidFill>
                  <a:srgbClr val="000000"/>
                </a:solidFill>
                <a:effectLst/>
                <a:latin typeface="Helvetica Neue" panose="02000503000000020004" pitchFamily="2" charset="0"/>
                <a:ea typeface="PingFang SC" panose="020B0400000000000000" pitchFamily="34" charset="-122"/>
              </a:rPr>
              <a:t>z</a:t>
            </a:r>
            <a:r>
              <a:rPr lang="zh-CN" altLang="en-US" b="1" i="0" dirty="0">
                <a:solidFill>
                  <a:srgbClr val="000000"/>
                </a:solidFill>
                <a:effectLst/>
                <a:latin typeface="PingFangSC-Regular" panose="020B0400000000000000" pitchFamily="34" charset="-122"/>
                <a:ea typeface="PingFangSC-Regular" panose="020B0400000000000000" pitchFamily="34" charset="-122"/>
              </a:rPr>
              <a:t>输入到密集层中以输出标量集</a:t>
            </a:r>
            <a:r>
              <a:rPr lang="en" altLang="zh-CN" b="1" i="0" dirty="0">
                <a:solidFill>
                  <a:srgbClr val="000000"/>
                </a:solidFill>
                <a:effectLst/>
                <a:latin typeface="Helvetica Neue" panose="02000503000000020004" pitchFamily="2" charset="0"/>
                <a:ea typeface="PingFang SC" panose="020B0400000000000000" pitchFamily="34" charset="-122"/>
              </a:rPr>
              <a:t>l</a:t>
            </a:r>
            <a:r>
              <a:rPr lang="zh-CN" altLang="en" b="1" i="0" dirty="0">
                <a:solidFill>
                  <a:srgbClr val="000000"/>
                </a:solidFill>
                <a:effectLst/>
                <a:latin typeface="PingFangSC-Regular" panose="020B0400000000000000" pitchFamily="34" charset="-122"/>
                <a:ea typeface="PingFangSC-Regular" panose="020B0400000000000000" pitchFamily="34" charset="-122"/>
              </a:rPr>
              <a:t>；</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Helvetica Neue" panose="02000503000000020004" pitchFamily="2" charset="0"/>
                <a:ea typeface="PingFang SC" panose="020B0400000000000000" pitchFamily="34" charset="-122"/>
              </a:rPr>
              <a:t>iii</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将集合</a:t>
            </a:r>
            <a:r>
              <a:rPr lang="en" altLang="zh-CN" b="0" i="0" dirty="0">
                <a:solidFill>
                  <a:srgbClr val="000000"/>
                </a:solidFill>
                <a:effectLst/>
                <a:latin typeface="Helvetica Neue" panose="02000503000000020004" pitchFamily="2" charset="0"/>
                <a:ea typeface="PingFang SC" panose="020B0400000000000000" pitchFamily="34" charset="-122"/>
              </a:rPr>
              <a:t>l</a:t>
            </a:r>
            <a:r>
              <a:rPr lang="zh-CN" altLang="en-US" b="0" i="0" dirty="0">
                <a:solidFill>
                  <a:srgbClr val="000000"/>
                </a:solidFill>
                <a:effectLst/>
                <a:latin typeface="PingFangSC-Regular" panose="020B0400000000000000" pitchFamily="34" charset="-122"/>
                <a:ea typeface="PingFangSC-Regular" panose="020B0400000000000000" pitchFamily="34" charset="-122"/>
              </a:rPr>
              <a:t>输入到</a:t>
            </a:r>
            <a:r>
              <a:rPr lang="en" altLang="zh-CN" b="0" i="0" dirty="0">
                <a:solidFill>
                  <a:srgbClr val="000000"/>
                </a:solidFill>
                <a:effectLst/>
                <a:latin typeface="Helvetica Neue" panose="02000503000000020004" pitchFamily="2" charset="0"/>
                <a:ea typeface="PingFang SC" panose="020B0400000000000000" pitchFamily="34" charset="-122"/>
              </a:rPr>
              <a:t>sigmoid</a:t>
            </a:r>
            <a:r>
              <a:rPr lang="zh-CN" altLang="en-US" b="0" i="0" dirty="0">
                <a:solidFill>
                  <a:srgbClr val="000000"/>
                </a:solidFill>
                <a:effectLst/>
                <a:latin typeface="PingFangSC-Regular" panose="020B0400000000000000" pitchFamily="34" charset="-122"/>
                <a:ea typeface="PingFangSC-Regular" panose="020B0400000000000000" pitchFamily="34" charset="-122"/>
              </a:rPr>
              <a:t>函数中以输出相应的比较矩阵；（</a:t>
            </a:r>
            <a:r>
              <a:rPr lang="en" altLang="zh-CN" b="0" i="0" dirty="0">
                <a:solidFill>
                  <a:srgbClr val="000000"/>
                </a:solidFill>
                <a:effectLst/>
                <a:latin typeface="Helvetica Neue" panose="02000503000000020004" pitchFamily="2" charset="0"/>
                <a:ea typeface="PingFang SC" panose="020B0400000000000000" pitchFamily="34" charset="-122"/>
              </a:rPr>
              <a:t>iv</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使用</a:t>
            </a:r>
            <a:r>
              <a:rPr lang="en" altLang="zh-CN" b="0" i="0" dirty="0">
                <a:solidFill>
                  <a:srgbClr val="000000"/>
                </a:solidFill>
                <a:effectLst/>
                <a:latin typeface="Helvetica Neue" panose="02000503000000020004" pitchFamily="2" charset="0"/>
                <a:ea typeface="PingFang SC" panose="020B0400000000000000" pitchFamily="34" charset="-122"/>
              </a:rPr>
              <a:t>BFS</a:t>
            </a:r>
            <a:r>
              <a:rPr lang="zh-CN" altLang="en-US" b="0" i="0" dirty="0">
                <a:solidFill>
                  <a:srgbClr val="000000"/>
                </a:solidFill>
                <a:effectLst/>
                <a:latin typeface="PingFangSC-Regular" panose="020B0400000000000000" pitchFamily="34" charset="-122"/>
                <a:ea typeface="PingFangSC-Regular" panose="020B0400000000000000" pitchFamily="34" charset="-122"/>
              </a:rPr>
              <a:t>来聚类比较矩阵以输出关键视频剪辑。</a:t>
            </a:r>
            <a:r>
              <a:rPr kumimoji="1" lang="zh-CN" altLang="en-US" b="0" i="0" dirty="0">
                <a:solidFill>
                  <a:srgbClr val="000000"/>
                </a:solidFill>
                <a:effectLst/>
                <a:latin typeface="PingFangSC-Regular" panose="020B0400000000000000" pitchFamily="34" charset="-122"/>
                <a:ea typeface="PingFangSC-Regular" panose="020B0400000000000000" pitchFamily="34" charset="-122"/>
              </a:rPr>
              <a:t>这样我们可以得到</a:t>
            </a:r>
            <a:r>
              <a:rPr kumimoji="1" lang="zh-CN" altLang="en-US" dirty="0"/>
              <a:t>更稳定和平衡的雷达数据分析模型。</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25</a:t>
            </a:fld>
            <a:endParaRPr kumimoji="1" lang="zh-CN" altLang="en-US"/>
          </a:p>
        </p:txBody>
      </p:sp>
    </p:spTree>
    <p:extLst>
      <p:ext uri="{BB962C8B-B14F-4D97-AF65-F5344CB8AC3E}">
        <p14:creationId xmlns:p14="http://schemas.microsoft.com/office/powerpoint/2010/main" val="233837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PingFangSC-Regular" panose="020B0400000000000000" pitchFamily="34" charset="-122"/>
                <a:ea typeface="PingFangSC-Regular" panose="020B0400000000000000" pitchFamily="34" charset="-122"/>
              </a:rPr>
              <a:t>第二个由四个步骤组成：（</a:t>
            </a:r>
            <a:r>
              <a:rPr lang="en" altLang="zh-CN" b="0" i="0" dirty="0" err="1">
                <a:solidFill>
                  <a:srgbClr val="000000"/>
                </a:solidFill>
                <a:effectLst/>
                <a:latin typeface="Helvetica Neue" panose="02000503000000020004" pitchFamily="2" charset="0"/>
                <a:ea typeface="PingFang SC" panose="020B0400000000000000" pitchFamily="34" charset="-122"/>
              </a:rPr>
              <a:t>i</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通过计算任何两个关键帧之间的欧几里得距离获得距离向量集</a:t>
            </a:r>
            <a:r>
              <a:rPr lang="en" altLang="zh-CN" b="0" i="0" dirty="0">
                <a:solidFill>
                  <a:srgbClr val="000000"/>
                </a:solidFill>
                <a:effectLst/>
                <a:latin typeface="Helvetica Neue" panose="02000503000000020004" pitchFamily="2" charset="0"/>
                <a:ea typeface="PingFang SC" panose="020B0400000000000000" pitchFamily="34" charset="-122"/>
              </a:rPr>
              <a:t>z</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Helvetica Neue" panose="02000503000000020004" pitchFamily="2" charset="0"/>
                <a:ea typeface="PingFang SC" panose="020B0400000000000000" pitchFamily="34" charset="-122"/>
              </a:rPr>
              <a:t>ii</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将集合</a:t>
            </a:r>
            <a:r>
              <a:rPr lang="en" altLang="zh-CN" b="0" i="0" dirty="0">
                <a:solidFill>
                  <a:srgbClr val="000000"/>
                </a:solidFill>
                <a:effectLst/>
                <a:latin typeface="Helvetica Neue" panose="02000503000000020004" pitchFamily="2" charset="0"/>
                <a:ea typeface="PingFang SC" panose="020B0400000000000000" pitchFamily="34" charset="-122"/>
              </a:rPr>
              <a:t>z</a:t>
            </a:r>
            <a:r>
              <a:rPr lang="zh-CN" altLang="en-US" b="0" i="0" dirty="0">
                <a:solidFill>
                  <a:srgbClr val="000000"/>
                </a:solidFill>
                <a:effectLst/>
                <a:latin typeface="PingFangSC-Regular" panose="020B0400000000000000" pitchFamily="34" charset="-122"/>
                <a:ea typeface="PingFangSC-Regular" panose="020B0400000000000000" pitchFamily="34" charset="-122"/>
              </a:rPr>
              <a:t>输入到密集层中以输出标量集</a:t>
            </a:r>
            <a:r>
              <a:rPr lang="en" altLang="zh-CN" b="0" i="0" dirty="0">
                <a:solidFill>
                  <a:srgbClr val="000000"/>
                </a:solidFill>
                <a:effectLst/>
                <a:latin typeface="Helvetica Neue" panose="02000503000000020004" pitchFamily="2" charset="0"/>
                <a:ea typeface="PingFang SC" panose="020B0400000000000000" pitchFamily="34" charset="-122"/>
              </a:rPr>
              <a:t>l</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 b="1" i="0" dirty="0">
                <a:solidFill>
                  <a:srgbClr val="000000"/>
                </a:solidFill>
                <a:effectLst/>
                <a:latin typeface="PingFangSC-Regular" panose="020B0400000000000000" pitchFamily="34" charset="-122"/>
                <a:ea typeface="PingFangSC-Regular" panose="020B0400000000000000" pitchFamily="34" charset="-122"/>
              </a:rPr>
              <a:t>（</a:t>
            </a:r>
            <a:r>
              <a:rPr lang="en" altLang="zh-CN" b="1" i="0" dirty="0">
                <a:solidFill>
                  <a:srgbClr val="000000"/>
                </a:solidFill>
                <a:effectLst/>
                <a:latin typeface="Helvetica Neue" panose="02000503000000020004" pitchFamily="2" charset="0"/>
                <a:ea typeface="PingFang SC" panose="020B0400000000000000" pitchFamily="34" charset="-122"/>
              </a:rPr>
              <a:t>iii</a:t>
            </a:r>
            <a:r>
              <a:rPr lang="zh-CN" altLang="en" b="1" i="0" dirty="0">
                <a:solidFill>
                  <a:srgbClr val="000000"/>
                </a:solidFill>
                <a:effectLst/>
                <a:latin typeface="PingFangSC-Regular" panose="020B0400000000000000" pitchFamily="34" charset="-122"/>
                <a:ea typeface="PingFangSC-Regular" panose="020B0400000000000000" pitchFamily="34" charset="-122"/>
              </a:rPr>
              <a:t>）</a:t>
            </a:r>
            <a:r>
              <a:rPr lang="zh-CN" altLang="en-US" b="1" i="0" dirty="0">
                <a:solidFill>
                  <a:srgbClr val="000000"/>
                </a:solidFill>
                <a:effectLst/>
                <a:latin typeface="PingFangSC-Regular" panose="020B0400000000000000" pitchFamily="34" charset="-122"/>
                <a:ea typeface="PingFangSC-Regular" panose="020B0400000000000000" pitchFamily="34" charset="-122"/>
              </a:rPr>
              <a:t>将集合</a:t>
            </a:r>
            <a:r>
              <a:rPr lang="en" altLang="zh-CN" b="1" i="0" dirty="0">
                <a:solidFill>
                  <a:srgbClr val="000000"/>
                </a:solidFill>
                <a:effectLst/>
                <a:latin typeface="Helvetica Neue" panose="02000503000000020004" pitchFamily="2" charset="0"/>
                <a:ea typeface="PingFang SC" panose="020B0400000000000000" pitchFamily="34" charset="-122"/>
              </a:rPr>
              <a:t>l</a:t>
            </a:r>
            <a:r>
              <a:rPr lang="zh-CN" altLang="en-US" b="1" i="0" dirty="0">
                <a:solidFill>
                  <a:srgbClr val="000000"/>
                </a:solidFill>
                <a:effectLst/>
                <a:latin typeface="PingFangSC-Regular" panose="020B0400000000000000" pitchFamily="34" charset="-122"/>
                <a:ea typeface="PingFangSC-Regular" panose="020B0400000000000000" pitchFamily="34" charset="-122"/>
              </a:rPr>
              <a:t>输入到</a:t>
            </a:r>
            <a:r>
              <a:rPr lang="en" altLang="zh-CN" b="1" i="0" dirty="0">
                <a:solidFill>
                  <a:srgbClr val="000000"/>
                </a:solidFill>
                <a:effectLst/>
                <a:latin typeface="Helvetica Neue" panose="02000503000000020004" pitchFamily="2" charset="0"/>
                <a:ea typeface="PingFang SC" panose="020B0400000000000000" pitchFamily="34" charset="-122"/>
              </a:rPr>
              <a:t>sigmoid</a:t>
            </a:r>
            <a:r>
              <a:rPr lang="zh-CN" altLang="en-US" b="1" i="0" dirty="0">
                <a:solidFill>
                  <a:srgbClr val="000000"/>
                </a:solidFill>
                <a:effectLst/>
                <a:latin typeface="PingFangSC-Regular" panose="020B0400000000000000" pitchFamily="34" charset="-122"/>
                <a:ea typeface="PingFangSC-Regular" panose="020B0400000000000000" pitchFamily="34" charset="-122"/>
              </a:rPr>
              <a:t>函数中以输出相应的比较矩阵；</a:t>
            </a:r>
            <a:r>
              <a:rPr lang="zh-CN" altLang="en-US"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Helvetica Neue" panose="02000503000000020004" pitchFamily="2" charset="0"/>
                <a:ea typeface="PingFang SC" panose="020B0400000000000000" pitchFamily="34" charset="-122"/>
              </a:rPr>
              <a:t>iv</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使用</a:t>
            </a:r>
            <a:r>
              <a:rPr lang="en" altLang="zh-CN" b="0" i="0" dirty="0">
                <a:solidFill>
                  <a:srgbClr val="000000"/>
                </a:solidFill>
                <a:effectLst/>
                <a:latin typeface="Helvetica Neue" panose="02000503000000020004" pitchFamily="2" charset="0"/>
                <a:ea typeface="PingFang SC" panose="020B0400000000000000" pitchFamily="34" charset="-122"/>
              </a:rPr>
              <a:t>BFS</a:t>
            </a:r>
            <a:r>
              <a:rPr lang="zh-CN" altLang="en-US" b="0" i="0" dirty="0">
                <a:solidFill>
                  <a:srgbClr val="000000"/>
                </a:solidFill>
                <a:effectLst/>
                <a:latin typeface="PingFangSC-Regular" panose="020B0400000000000000" pitchFamily="34" charset="-122"/>
                <a:ea typeface="PingFangSC-Regular" panose="020B0400000000000000" pitchFamily="34" charset="-122"/>
              </a:rPr>
              <a:t>来聚类比较矩阵以输出关键视频剪辑。</a:t>
            </a:r>
            <a:r>
              <a:rPr kumimoji="1" lang="zh-CN" altLang="en-US" b="0" i="0" dirty="0">
                <a:solidFill>
                  <a:srgbClr val="000000"/>
                </a:solidFill>
                <a:effectLst/>
                <a:latin typeface="PingFangSC-Regular" panose="020B0400000000000000" pitchFamily="34" charset="-122"/>
                <a:ea typeface="PingFangSC-Regular" panose="020B0400000000000000" pitchFamily="34" charset="-122"/>
              </a:rPr>
              <a:t>这样我们可以得到</a:t>
            </a:r>
            <a:r>
              <a:rPr kumimoji="1" lang="zh-CN" altLang="en-US" dirty="0"/>
              <a:t>更稳定和平衡的雷达数据分析模型。</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26</a:t>
            </a:fld>
            <a:endParaRPr kumimoji="1" lang="zh-CN" altLang="en-US"/>
          </a:p>
        </p:txBody>
      </p:sp>
    </p:spTree>
    <p:extLst>
      <p:ext uri="{BB962C8B-B14F-4D97-AF65-F5344CB8AC3E}">
        <p14:creationId xmlns:p14="http://schemas.microsoft.com/office/powerpoint/2010/main" val="15255878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PingFangSC-Regular" panose="020B0400000000000000" pitchFamily="34" charset="-122"/>
                <a:ea typeface="PingFangSC-Regular" panose="020B0400000000000000" pitchFamily="34" charset="-122"/>
              </a:rPr>
              <a:t>第二个由四个步骤组成：（</a:t>
            </a:r>
            <a:r>
              <a:rPr lang="en" altLang="zh-CN" b="0" i="0" dirty="0" err="1">
                <a:solidFill>
                  <a:srgbClr val="000000"/>
                </a:solidFill>
                <a:effectLst/>
                <a:latin typeface="Helvetica Neue" panose="02000503000000020004" pitchFamily="2" charset="0"/>
                <a:ea typeface="PingFang SC" panose="020B0400000000000000" pitchFamily="34" charset="-122"/>
              </a:rPr>
              <a:t>i</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通过计算任何两个关键帧之间的欧几里得距离获得距离向量集</a:t>
            </a:r>
            <a:r>
              <a:rPr lang="en" altLang="zh-CN" b="0" i="0" dirty="0">
                <a:solidFill>
                  <a:srgbClr val="000000"/>
                </a:solidFill>
                <a:effectLst/>
                <a:latin typeface="Helvetica Neue" panose="02000503000000020004" pitchFamily="2" charset="0"/>
                <a:ea typeface="PingFang SC" panose="020B0400000000000000" pitchFamily="34" charset="-122"/>
              </a:rPr>
              <a:t>z</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Helvetica Neue" panose="02000503000000020004" pitchFamily="2" charset="0"/>
                <a:ea typeface="PingFang SC" panose="020B0400000000000000" pitchFamily="34" charset="-122"/>
              </a:rPr>
              <a:t>ii</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将集合</a:t>
            </a:r>
            <a:r>
              <a:rPr lang="en" altLang="zh-CN" b="0" i="0" dirty="0">
                <a:solidFill>
                  <a:srgbClr val="000000"/>
                </a:solidFill>
                <a:effectLst/>
                <a:latin typeface="Helvetica Neue" panose="02000503000000020004" pitchFamily="2" charset="0"/>
                <a:ea typeface="PingFang SC" panose="020B0400000000000000" pitchFamily="34" charset="-122"/>
              </a:rPr>
              <a:t>z</a:t>
            </a:r>
            <a:r>
              <a:rPr lang="zh-CN" altLang="en-US" b="0" i="0" dirty="0">
                <a:solidFill>
                  <a:srgbClr val="000000"/>
                </a:solidFill>
                <a:effectLst/>
                <a:latin typeface="PingFangSC-Regular" panose="020B0400000000000000" pitchFamily="34" charset="-122"/>
                <a:ea typeface="PingFangSC-Regular" panose="020B0400000000000000" pitchFamily="34" charset="-122"/>
              </a:rPr>
              <a:t>输入到密集层中以输出标量集</a:t>
            </a:r>
            <a:r>
              <a:rPr lang="en" altLang="zh-CN" b="0" i="0" dirty="0">
                <a:solidFill>
                  <a:srgbClr val="000000"/>
                </a:solidFill>
                <a:effectLst/>
                <a:latin typeface="Helvetica Neue" panose="02000503000000020004" pitchFamily="2" charset="0"/>
                <a:ea typeface="PingFang SC" panose="020B0400000000000000" pitchFamily="34" charset="-122"/>
              </a:rPr>
              <a:t>l</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Helvetica Neue" panose="02000503000000020004" pitchFamily="2" charset="0"/>
                <a:ea typeface="PingFang SC" panose="020B0400000000000000" pitchFamily="34" charset="-122"/>
              </a:rPr>
              <a:t>iii</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将集合</a:t>
            </a:r>
            <a:r>
              <a:rPr lang="en" altLang="zh-CN" b="0" i="0" dirty="0">
                <a:solidFill>
                  <a:srgbClr val="000000"/>
                </a:solidFill>
                <a:effectLst/>
                <a:latin typeface="Helvetica Neue" panose="02000503000000020004" pitchFamily="2" charset="0"/>
                <a:ea typeface="PingFang SC" panose="020B0400000000000000" pitchFamily="34" charset="-122"/>
              </a:rPr>
              <a:t>l</a:t>
            </a:r>
            <a:r>
              <a:rPr lang="zh-CN" altLang="en-US" b="0" i="0" dirty="0">
                <a:solidFill>
                  <a:srgbClr val="000000"/>
                </a:solidFill>
                <a:effectLst/>
                <a:latin typeface="PingFangSC-Regular" panose="020B0400000000000000" pitchFamily="34" charset="-122"/>
                <a:ea typeface="PingFangSC-Regular" panose="020B0400000000000000" pitchFamily="34" charset="-122"/>
              </a:rPr>
              <a:t>输入到</a:t>
            </a:r>
            <a:r>
              <a:rPr lang="en" altLang="zh-CN" b="0" i="0" dirty="0">
                <a:solidFill>
                  <a:srgbClr val="000000"/>
                </a:solidFill>
                <a:effectLst/>
                <a:latin typeface="Helvetica Neue" panose="02000503000000020004" pitchFamily="2" charset="0"/>
                <a:ea typeface="PingFang SC" panose="020B0400000000000000" pitchFamily="34" charset="-122"/>
              </a:rPr>
              <a:t>sigmoid</a:t>
            </a:r>
            <a:r>
              <a:rPr lang="zh-CN" altLang="en-US" b="0" i="0" dirty="0">
                <a:solidFill>
                  <a:srgbClr val="000000"/>
                </a:solidFill>
                <a:effectLst/>
                <a:latin typeface="PingFangSC-Regular" panose="020B0400000000000000" pitchFamily="34" charset="-122"/>
                <a:ea typeface="PingFangSC-Regular" panose="020B0400000000000000" pitchFamily="34" charset="-122"/>
              </a:rPr>
              <a:t>函数中以输出相应的比较矩阵；</a:t>
            </a:r>
            <a:r>
              <a:rPr lang="zh-CN" altLang="en-US" b="1" i="0" dirty="0">
                <a:solidFill>
                  <a:srgbClr val="000000"/>
                </a:solidFill>
                <a:effectLst/>
                <a:latin typeface="PingFangSC-Regular" panose="020B0400000000000000" pitchFamily="34" charset="-122"/>
                <a:ea typeface="PingFangSC-Regular" panose="020B0400000000000000" pitchFamily="34" charset="-122"/>
              </a:rPr>
              <a:t>（</a:t>
            </a:r>
            <a:r>
              <a:rPr lang="en" altLang="zh-CN" b="1" i="0" dirty="0">
                <a:solidFill>
                  <a:srgbClr val="000000"/>
                </a:solidFill>
                <a:effectLst/>
                <a:latin typeface="Helvetica Neue" panose="02000503000000020004" pitchFamily="2" charset="0"/>
                <a:ea typeface="PingFang SC" panose="020B0400000000000000" pitchFamily="34" charset="-122"/>
              </a:rPr>
              <a:t>iv</a:t>
            </a:r>
            <a:r>
              <a:rPr lang="zh-CN" altLang="en" b="1" i="0" dirty="0">
                <a:solidFill>
                  <a:srgbClr val="000000"/>
                </a:solidFill>
                <a:effectLst/>
                <a:latin typeface="PingFangSC-Regular" panose="020B0400000000000000" pitchFamily="34" charset="-122"/>
                <a:ea typeface="PingFangSC-Regular" panose="020B0400000000000000" pitchFamily="34" charset="-122"/>
              </a:rPr>
              <a:t>）</a:t>
            </a:r>
            <a:r>
              <a:rPr lang="zh-CN" altLang="en-US" b="1" i="0" dirty="0">
                <a:solidFill>
                  <a:srgbClr val="000000"/>
                </a:solidFill>
                <a:effectLst/>
                <a:latin typeface="PingFangSC-Regular" panose="020B0400000000000000" pitchFamily="34" charset="-122"/>
                <a:ea typeface="PingFangSC-Regular" panose="020B0400000000000000" pitchFamily="34" charset="-122"/>
              </a:rPr>
              <a:t>使用</a:t>
            </a:r>
            <a:r>
              <a:rPr lang="zh-CN" altLang="en" b="1" i="0" dirty="0">
                <a:solidFill>
                  <a:srgbClr val="000000"/>
                </a:solidFill>
                <a:effectLst/>
                <a:latin typeface="Helvetica Neue" panose="02000503000000020004" pitchFamily="2" charset="0"/>
                <a:ea typeface="PingFang SC" panose="020B0400000000000000" pitchFamily="34" charset="-122"/>
              </a:rPr>
              <a:t>广度优先</a:t>
            </a:r>
            <a:r>
              <a:rPr lang="zh-CN" altLang="en-US" b="1" i="0" dirty="0">
                <a:solidFill>
                  <a:srgbClr val="000000"/>
                </a:solidFill>
                <a:effectLst/>
                <a:latin typeface="Helvetica Neue" panose="02000503000000020004" pitchFamily="2" charset="0"/>
                <a:ea typeface="PingFang SC" panose="020B0400000000000000" pitchFamily="34" charset="-122"/>
              </a:rPr>
              <a:t>搜索</a:t>
            </a:r>
            <a:r>
              <a:rPr lang="zh-CN" altLang="en-US" b="1" i="0" dirty="0">
                <a:solidFill>
                  <a:srgbClr val="000000"/>
                </a:solidFill>
                <a:effectLst/>
                <a:latin typeface="PingFangSC-Regular" panose="020B0400000000000000" pitchFamily="34" charset="-122"/>
                <a:ea typeface="PingFangSC-Regular" panose="020B0400000000000000" pitchFamily="34" charset="-122"/>
              </a:rPr>
              <a:t>来聚类比较矩阵以输出关键视频剪辑。</a:t>
            </a:r>
            <a:r>
              <a:rPr kumimoji="1" lang="zh-CN" altLang="en-US" b="1" i="0" dirty="0">
                <a:solidFill>
                  <a:srgbClr val="000000"/>
                </a:solidFill>
                <a:effectLst/>
                <a:latin typeface="PingFangSC-Regular" panose="020B0400000000000000" pitchFamily="34" charset="-122"/>
                <a:ea typeface="PingFangSC-Regular" panose="020B0400000000000000" pitchFamily="34" charset="-122"/>
              </a:rPr>
              <a:t>这样我们可以得到</a:t>
            </a:r>
            <a:r>
              <a:rPr kumimoji="1" lang="zh-CN" altLang="en-US" b="1" dirty="0"/>
              <a:t>更稳定和平衡的雷达数据分析模型。</a:t>
            </a:r>
            <a:endParaRPr kumimoji="1" lang="en-US" altLang="zh-CN" b="1" dirty="0"/>
          </a:p>
          <a:p>
            <a:endParaRPr kumimoji="1" lang="zh-CN" altLang="en-US"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27</a:t>
            </a:fld>
            <a:endParaRPr kumimoji="1" lang="zh-CN" altLang="en-US"/>
          </a:p>
        </p:txBody>
      </p:sp>
    </p:spTree>
    <p:extLst>
      <p:ext uri="{BB962C8B-B14F-4D97-AF65-F5344CB8AC3E}">
        <p14:creationId xmlns:p14="http://schemas.microsoft.com/office/powerpoint/2010/main" val="1637623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PingFangSC-Regular" panose="020B0400000000000000" pitchFamily="34" charset="-122"/>
                <a:ea typeface="PingFangSC-Regular" panose="020B0400000000000000" pitchFamily="34" charset="-122"/>
              </a:rPr>
              <a:t>刚刚提到这个组件叫变体孪生网络，它的功能就是给定一个输入视频，它会将其分割成</a:t>
            </a:r>
            <a:r>
              <a:rPr lang="en-US" altLang="zh-CN" b="0" i="0" dirty="0">
                <a:solidFill>
                  <a:srgbClr val="000000"/>
                </a:solidFill>
                <a:effectLst/>
                <a:latin typeface="PingFangSC-Regular" panose="020B0400000000000000" pitchFamily="34" charset="-122"/>
                <a:ea typeface="PingFangSC-Regular" panose="020B0400000000000000" pitchFamily="34" charset="-122"/>
              </a:rPr>
              <a:t>n</a:t>
            </a:r>
            <a:r>
              <a:rPr lang="zh-CN" altLang="en-US" b="0" i="0" dirty="0">
                <a:solidFill>
                  <a:srgbClr val="000000"/>
                </a:solidFill>
                <a:effectLst/>
                <a:latin typeface="PingFangSC-Regular" panose="020B0400000000000000" pitchFamily="34" charset="-122"/>
                <a:ea typeface="PingFangSC-Regular" panose="020B0400000000000000" pitchFamily="34" charset="-122"/>
              </a:rPr>
              <a:t>个视频片段，并从每个视频片段中选择一帧作为关键帧，从而得到该视频的</a:t>
            </a:r>
            <a:r>
              <a:rPr lang="en-US" altLang="zh-CN" b="0" i="0" dirty="0">
                <a:solidFill>
                  <a:srgbClr val="000000"/>
                </a:solidFill>
                <a:effectLst/>
                <a:latin typeface="PingFangSC-Regular" panose="020B0400000000000000" pitchFamily="34" charset="-122"/>
                <a:ea typeface="PingFangSC-Regular" panose="020B0400000000000000" pitchFamily="34" charset="-122"/>
              </a:rPr>
              <a:t>n</a:t>
            </a:r>
            <a:r>
              <a:rPr lang="zh-CN" altLang="en-US" b="0" i="0" dirty="0">
                <a:solidFill>
                  <a:srgbClr val="000000"/>
                </a:solidFill>
                <a:effectLst/>
                <a:latin typeface="PingFangSC-Regular" panose="020B0400000000000000" pitchFamily="34" charset="-122"/>
                <a:ea typeface="PingFangSC-Regular" panose="020B0400000000000000" pitchFamily="34" charset="-122"/>
              </a:rPr>
              <a:t>个关键帧。</a:t>
            </a:r>
            <a:endParaRPr lang="en-US" altLang="zh-CN" b="0" i="0" dirty="0">
              <a:solidFill>
                <a:srgbClr val="000000"/>
              </a:solidFill>
              <a:effectLst/>
              <a:latin typeface="PingFangSC-Regular" panose="020B0400000000000000" pitchFamily="34" charset="-122"/>
              <a:ea typeface="PingFangSC-Regular" panose="020B0400000000000000" pitchFamily="34" charset="-122"/>
            </a:endParaRPr>
          </a:p>
          <a:p>
            <a:endParaRPr lang="en-US" altLang="zh-CN" b="0" i="0" dirty="0">
              <a:solidFill>
                <a:srgbClr val="000000"/>
              </a:solidFill>
              <a:effectLst/>
              <a:latin typeface="PingFangSC-Regular" panose="020B0400000000000000" pitchFamily="34" charset="-122"/>
              <a:ea typeface="PingFangSC-Regular" panose="020B0400000000000000" pitchFamily="34" charset="-122"/>
            </a:endParaRPr>
          </a:p>
          <a:p>
            <a:r>
              <a:rPr lang="zh-CN" altLang="en-US" b="0" i="0" dirty="0">
                <a:solidFill>
                  <a:srgbClr val="000000"/>
                </a:solidFill>
                <a:effectLst/>
                <a:latin typeface="PingFangSC-Regular" panose="020B0400000000000000" pitchFamily="34" charset="-122"/>
                <a:ea typeface="PingFangSC-Regular" panose="020B0400000000000000" pitchFamily="34" charset="-122"/>
              </a:rPr>
              <a:t>为什么叫变体孪生网络呢？这张图把传统的孪生网络（</a:t>
            </a:r>
            <a:r>
              <a:rPr lang="en" altLang="zh-CN" b="0" i="0" dirty="0">
                <a:solidFill>
                  <a:srgbClr val="000000"/>
                </a:solidFill>
                <a:effectLst/>
                <a:latin typeface="PingFangSC-Regular" panose="020B0400000000000000" pitchFamily="34" charset="-122"/>
                <a:ea typeface="PingFangSC-Regular" panose="020B0400000000000000" pitchFamily="34" charset="-122"/>
              </a:rPr>
              <a:t>Siamese</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和我们所用的变体孪生网络（</a:t>
            </a:r>
            <a:r>
              <a:rPr lang="en" altLang="zh-CN" b="0" i="0" dirty="0">
                <a:solidFill>
                  <a:srgbClr val="000000"/>
                </a:solidFill>
                <a:effectLst/>
                <a:latin typeface="PingFangSC-Regular" panose="020B0400000000000000" pitchFamily="34" charset="-122"/>
                <a:ea typeface="PingFangSC-Regular" panose="020B0400000000000000" pitchFamily="34" charset="-122"/>
              </a:rPr>
              <a:t>Siamese</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作了对比，传统的孪生网络（</a:t>
            </a:r>
            <a:r>
              <a:rPr lang="en" altLang="zh-CN" b="0" i="0" dirty="0">
                <a:solidFill>
                  <a:srgbClr val="000000"/>
                </a:solidFill>
                <a:effectLst/>
                <a:latin typeface="PingFangSC-Regular" panose="020B0400000000000000" pitchFamily="34" charset="-122"/>
                <a:ea typeface="PingFangSC-Regular" panose="020B0400000000000000" pitchFamily="34" charset="-122"/>
              </a:rPr>
              <a:t>Siamese</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只能对多个输入进行两两分析来确定相似度。相比之下，</a:t>
            </a:r>
            <a:r>
              <a:rPr lang="en-US" altLang="zh-CN" b="0" i="0" dirty="0">
                <a:solidFill>
                  <a:srgbClr val="000000"/>
                </a:solidFill>
                <a:effectLst/>
                <a:latin typeface="PingFangSC-Regular" panose="020B0400000000000000" pitchFamily="34" charset="-122"/>
                <a:ea typeface="PingFangSC-Regular" panose="020B0400000000000000" pitchFamily="34" charset="-122"/>
              </a:rPr>
              <a:t>VS - Net</a:t>
            </a:r>
            <a:r>
              <a:rPr lang="zh-CN" altLang="en-US" b="0" i="0" dirty="0">
                <a:solidFill>
                  <a:srgbClr val="000000"/>
                </a:solidFill>
                <a:effectLst/>
                <a:latin typeface="PingFangSC-Regular" panose="020B0400000000000000" pitchFamily="34" charset="-122"/>
                <a:ea typeface="PingFangSC-Regular" panose="020B0400000000000000" pitchFamily="34" charset="-122"/>
              </a:rPr>
              <a:t>将孪生网络（</a:t>
            </a:r>
            <a:r>
              <a:rPr lang="en" altLang="zh-CN" b="0" i="0" dirty="0">
                <a:solidFill>
                  <a:srgbClr val="000000"/>
                </a:solidFill>
                <a:effectLst/>
                <a:latin typeface="PingFangSC-Regular" panose="020B0400000000000000" pitchFamily="34" charset="-122"/>
                <a:ea typeface="PingFangSC-Regular" panose="020B0400000000000000" pitchFamily="34" charset="-122"/>
              </a:rPr>
              <a:t>Siamese</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拆分为两个子网络。</a:t>
            </a:r>
            <a:endParaRPr lang="en-US" altLang="zh-CN" b="0" i="0" dirty="0">
              <a:solidFill>
                <a:srgbClr val="000000"/>
              </a:solidFill>
              <a:effectLst/>
              <a:latin typeface="PingFangSC-Regular" panose="020B0400000000000000" pitchFamily="34" charset="-122"/>
              <a:ea typeface="PingFangSC-Regular" panose="020B0400000000000000" pitchFamily="34" charset="-122"/>
            </a:endParaRPr>
          </a:p>
          <a:p>
            <a:endParaRPr lang="en-US" altLang="zh-CN" b="0" i="0" dirty="0">
              <a:solidFill>
                <a:srgbClr val="000000"/>
              </a:solidFill>
              <a:effectLst/>
              <a:latin typeface="PingFangSC-Regular" panose="020B0400000000000000" pitchFamily="34" charset="-122"/>
              <a:ea typeface="PingFangSC-Regular" panose="020B0400000000000000" pitchFamily="34" charset="-122"/>
            </a:endParaRPr>
          </a:p>
          <a:p>
            <a:r>
              <a:rPr lang="zh-CN" altLang="en-US" b="0" i="0" dirty="0">
                <a:solidFill>
                  <a:srgbClr val="000000"/>
                </a:solidFill>
                <a:effectLst/>
                <a:latin typeface="PingFangSC-Regular" panose="020B0400000000000000" pitchFamily="34" charset="-122"/>
                <a:ea typeface="PingFangSC-Regular" panose="020B0400000000000000" pitchFamily="34" charset="-122"/>
              </a:rPr>
              <a:t>第一个子网络</a:t>
            </a:r>
            <a:r>
              <a:rPr lang="zh-CN" altLang="en-US" b="0" i="0" u="none" strike="noStrike" dirty="0">
                <a:solidFill>
                  <a:srgbClr val="333333"/>
                </a:solidFill>
                <a:effectLst/>
                <a:latin typeface="SF Pro Text"/>
              </a:rPr>
              <a:t>将选取的关键帧依次通过卷积层获取相应的特征向量集合</a:t>
            </a:r>
            <a:r>
              <a:rPr lang="zh-CN" altLang="en-US" b="0" i="0" dirty="0">
                <a:solidFill>
                  <a:srgbClr val="000000"/>
                </a:solidFill>
                <a:effectLst/>
                <a:latin typeface="PingFangSC-Regular" panose="020B0400000000000000" pitchFamily="34" charset="-122"/>
                <a:ea typeface="PingFangSC-Regular" panose="020B0400000000000000" pitchFamily="34" charset="-122"/>
              </a:rPr>
              <a:t> </a:t>
            </a:r>
            <a:r>
              <a:rPr lang="en-US" altLang="zh-CN" b="0" i="0" dirty="0">
                <a:solidFill>
                  <a:srgbClr val="000000"/>
                </a:solidFill>
                <a:effectLst/>
                <a:latin typeface="PingFangSC-Regular" panose="020B0400000000000000" pitchFamily="34" charset="-122"/>
                <a:ea typeface="PingFangSC-Regular" panose="020B0400000000000000" pitchFamily="34" charset="-122"/>
              </a:rPr>
              <a:t>{ f1</a:t>
            </a:r>
            <a:r>
              <a:rPr lang="zh-CN" altLang="en-US" b="0" i="0" dirty="0">
                <a:solidFill>
                  <a:srgbClr val="000000"/>
                </a:solidFill>
                <a:effectLst/>
                <a:latin typeface="PingFangSC-Regular" panose="020B0400000000000000" pitchFamily="34" charset="-122"/>
                <a:ea typeface="PingFangSC-Regular" panose="020B0400000000000000" pitchFamily="34" charset="-122"/>
              </a:rPr>
              <a:t>，</a:t>
            </a:r>
            <a:r>
              <a:rPr lang="en-US" altLang="zh-CN" b="0" i="0" dirty="0">
                <a:solidFill>
                  <a:srgbClr val="000000"/>
                </a:solidFill>
                <a:effectLst/>
                <a:latin typeface="PingFangSC-Regular" panose="020B0400000000000000" pitchFamily="34" charset="-122"/>
                <a:ea typeface="PingFangSC-Regular" panose="020B0400000000000000" pitchFamily="34" charset="-122"/>
              </a:rPr>
              <a:t>f2</a:t>
            </a:r>
            <a:r>
              <a:rPr lang="zh-CN" altLang="en-US" b="0" i="0" dirty="0">
                <a:solidFill>
                  <a:srgbClr val="000000"/>
                </a:solidFill>
                <a:effectLst/>
                <a:latin typeface="PingFangSC-Regular" panose="020B0400000000000000" pitchFamily="34" charset="-122"/>
                <a:ea typeface="PingFangSC-Regular" panose="020B0400000000000000" pitchFamily="34" charset="-122"/>
              </a:rPr>
              <a:t>，</a:t>
            </a:r>
            <a:r>
              <a:rPr lang="en-US" altLang="zh-C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a:t>
            </a:r>
            <a:r>
              <a:rPr lang="en-US" altLang="zh-CN" b="0" i="0" dirty="0" err="1">
                <a:solidFill>
                  <a:srgbClr val="000000"/>
                </a:solidFill>
                <a:effectLst/>
                <a:latin typeface="PingFangSC-Regular" panose="020B0400000000000000" pitchFamily="34" charset="-122"/>
                <a:ea typeface="PingFangSC-Regular" panose="020B0400000000000000" pitchFamily="34" charset="-122"/>
              </a:rPr>
              <a:t>fn</a:t>
            </a:r>
            <a:r>
              <a:rPr lang="en-US" altLang="zh-CN" b="0" i="0" dirty="0">
                <a:solidFill>
                  <a:srgbClr val="000000"/>
                </a:solidFill>
                <a:effectLst/>
                <a:latin typeface="PingFangSC-Regular" panose="020B0400000000000000" pitchFamily="34" charset="-122"/>
                <a:ea typeface="PingFangSC-Regular" panose="020B0400000000000000" pitchFamily="34" charset="-122"/>
              </a:rPr>
              <a:t> }</a:t>
            </a:r>
            <a:r>
              <a:rPr lang="zh-CN" altLang="en-US" b="0" i="0" dirty="0">
                <a:solidFill>
                  <a:srgbClr val="000000"/>
                </a:solidFill>
                <a:effectLst/>
                <a:latin typeface="PingFangSC-Regular" panose="020B0400000000000000" pitchFamily="34" charset="-122"/>
                <a:ea typeface="PingFangSC-Regular" panose="020B0400000000000000" pitchFamily="34" charset="-122"/>
              </a:rPr>
              <a:t>。与传统的</a:t>
            </a:r>
            <a:r>
              <a:rPr lang="en" altLang="zh-CN" b="0" i="0" dirty="0">
                <a:solidFill>
                  <a:srgbClr val="000000"/>
                </a:solidFill>
                <a:effectLst/>
                <a:latin typeface="PingFangSC-Regular" panose="020B0400000000000000" pitchFamily="34" charset="-122"/>
                <a:ea typeface="PingFangSC-Regular" panose="020B0400000000000000" pitchFamily="34" charset="-122"/>
              </a:rPr>
              <a:t>Siamese</a:t>
            </a:r>
            <a:r>
              <a:rPr lang="zh-CN" altLang="en-US" b="0" i="0" dirty="0">
                <a:solidFill>
                  <a:srgbClr val="000000"/>
                </a:solidFill>
                <a:effectLst/>
                <a:latin typeface="PingFangSC-Regular" panose="020B0400000000000000" pitchFamily="34" charset="-122"/>
                <a:ea typeface="PingFangSC-Regular" panose="020B0400000000000000" pitchFamily="34" charset="-122"/>
              </a:rPr>
              <a:t>网络相比，</a:t>
            </a:r>
            <a:r>
              <a:rPr lang="zh-CN" altLang="en" b="0" i="0" dirty="0">
                <a:solidFill>
                  <a:srgbClr val="000000"/>
                </a:solidFill>
                <a:effectLst/>
                <a:latin typeface="PingFangSC-Regular" panose="020B0400000000000000" pitchFamily="34" charset="-122"/>
                <a:ea typeface="PingFangSC-Regular" panose="020B0400000000000000" pitchFamily="34" charset="-122"/>
              </a:rPr>
              <a:t>这</a:t>
            </a:r>
            <a:r>
              <a:rPr lang="zh-CN" altLang="en-US" b="0" i="0" dirty="0">
                <a:solidFill>
                  <a:srgbClr val="000000"/>
                </a:solidFill>
                <a:effectLst/>
                <a:latin typeface="PingFangSC-Regular" panose="020B0400000000000000" pitchFamily="34" charset="-122"/>
                <a:ea typeface="PingFangSC-Regular" panose="020B0400000000000000" pitchFamily="34" charset="-122"/>
              </a:rPr>
              <a:t>一步显著降低了关键帧的特征提取的时间复杂度</a:t>
            </a:r>
            <a:r>
              <a:rPr lang="en-US" altLang="zh-C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从</a:t>
            </a:r>
            <a:r>
              <a:rPr lang="en" altLang="zh-CN" b="0" i="0" dirty="0">
                <a:solidFill>
                  <a:srgbClr val="000000"/>
                </a:solidFill>
                <a:effectLst/>
                <a:latin typeface="PingFangSC-Regular" panose="020B0400000000000000" pitchFamily="34" charset="-122"/>
                <a:ea typeface="PingFangSC-Regular" panose="020B0400000000000000" pitchFamily="34" charset="-122"/>
              </a:rPr>
              <a:t>o ( n2 )</a:t>
            </a:r>
            <a:r>
              <a:rPr lang="zh-CN" altLang="en-US" b="0" i="0" dirty="0">
                <a:solidFill>
                  <a:srgbClr val="000000"/>
                </a:solidFill>
                <a:effectLst/>
                <a:latin typeface="PingFangSC-Regular" panose="020B0400000000000000" pitchFamily="34" charset="-122"/>
                <a:ea typeface="PingFangSC-Regular" panose="020B0400000000000000" pitchFamily="34" charset="-122"/>
              </a:rPr>
              <a:t>减少到</a:t>
            </a:r>
            <a:r>
              <a:rPr lang="en" altLang="zh-CN" b="0" i="0" dirty="0">
                <a:solidFill>
                  <a:srgbClr val="000000"/>
                </a:solidFill>
                <a:effectLst/>
                <a:latin typeface="PingFangSC-Regular" panose="020B0400000000000000" pitchFamily="34" charset="-122"/>
                <a:ea typeface="PingFangSC-Regular" panose="020B0400000000000000" pitchFamily="34" charset="-122"/>
              </a:rPr>
              <a:t>o ( n ) )</a:t>
            </a:r>
            <a:r>
              <a:rPr lang="zh-CN" altLang="en" b="0" i="0" dirty="0">
                <a:solidFill>
                  <a:srgbClr val="000000"/>
                </a:solidFill>
                <a:effectLst/>
                <a:latin typeface="PingFangSC-Regular" panose="020B0400000000000000" pitchFamily="34" charset="-122"/>
                <a:ea typeface="PingFangSC-Regular" panose="020B0400000000000000" pitchFamily="34" charset="-122"/>
              </a:rPr>
              <a:t>。</a:t>
            </a:r>
            <a:endParaRPr lang="en-US" altLang="zh-CN" b="0" i="0" dirty="0">
              <a:solidFill>
                <a:srgbClr val="000000"/>
              </a:solidFill>
              <a:effectLst/>
              <a:latin typeface="PingFangSC-Regular" panose="020B0400000000000000" pitchFamily="34" charset="-122"/>
              <a:ea typeface="PingFangSC-Regular" panose="020B0400000000000000" pitchFamily="34" charset="-122"/>
            </a:endParaRPr>
          </a:p>
          <a:p>
            <a:endParaRPr lang="en-US" altLang="zh-CN" b="0" i="0" dirty="0">
              <a:solidFill>
                <a:srgbClr val="000000"/>
              </a:solidFill>
              <a:effectLst/>
              <a:latin typeface="PingFangSC-Regular" panose="020B0400000000000000" pitchFamily="34" charset="-122"/>
              <a:ea typeface="PingFangSC-Regular" panose="020B0400000000000000" pitchFamily="34" charset="-122"/>
            </a:endParaRPr>
          </a:p>
          <a:p>
            <a:r>
              <a:rPr lang="zh-CN" altLang="en-US" b="0" i="0" dirty="0">
                <a:solidFill>
                  <a:srgbClr val="000000"/>
                </a:solidFill>
                <a:effectLst/>
                <a:latin typeface="PingFangSC-Regular" panose="020B0400000000000000" pitchFamily="34" charset="-122"/>
                <a:ea typeface="PingFangSC-Regular" panose="020B0400000000000000" pitchFamily="34" charset="-122"/>
              </a:rPr>
              <a:t>第二个子网络通过计算不同特征向量之间的欧氏距离，得到一个距离向量集</a:t>
            </a:r>
            <a:r>
              <a:rPr lang="en-US" altLang="zh-CN" b="0" i="0" dirty="0">
                <a:solidFill>
                  <a:srgbClr val="000000"/>
                </a:solidFill>
                <a:effectLst/>
                <a:latin typeface="PingFangSC-Regular" panose="020B0400000000000000" pitchFamily="34" charset="-122"/>
                <a:ea typeface="PingFangSC-Regular" panose="020B0400000000000000" pitchFamily="34" charset="-122"/>
              </a:rPr>
              <a:t>{ </a:t>
            </a:r>
            <a:r>
              <a:rPr lang="en" altLang="zh-CN" b="0" i="0" dirty="0">
                <a:solidFill>
                  <a:srgbClr val="000000"/>
                </a:solidFill>
                <a:effectLst/>
                <a:latin typeface="PingFangSC-Regular" panose="020B0400000000000000" pitchFamily="34" charset="-122"/>
                <a:ea typeface="PingFangSC-Regular" panose="020B0400000000000000" pitchFamily="34" charset="-122"/>
              </a:rPr>
              <a:t>z1</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PingFangSC-Regular" panose="020B0400000000000000" pitchFamily="34" charset="-122"/>
                <a:ea typeface="PingFangSC-Regular" panose="020B0400000000000000" pitchFamily="34" charset="-122"/>
              </a:rPr>
              <a:t>2</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PingFangSC-Regular" panose="020B0400000000000000" pitchFamily="34" charset="-122"/>
                <a:ea typeface="PingFangSC-Regular" panose="020B0400000000000000" pitchFamily="34" charset="-122"/>
              </a:rPr>
              <a:t>..</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PingFangSC-Regular" panose="020B0400000000000000" pitchFamily="34" charset="-122"/>
                <a:ea typeface="PingFangSC-Regular" panose="020B0400000000000000" pitchFamily="34" charset="-122"/>
              </a:rPr>
              <a:t>z1</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PingFangSC-Regular" panose="020B0400000000000000" pitchFamily="34" charset="-122"/>
                <a:ea typeface="PingFangSC-Regular" panose="020B0400000000000000" pitchFamily="34" charset="-122"/>
              </a:rPr>
              <a:t>n</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PingFangSC-Regular" panose="020B0400000000000000" pitchFamily="34" charset="-122"/>
                <a:ea typeface="PingFangSC-Regular" panose="020B0400000000000000" pitchFamily="34" charset="-122"/>
              </a:rPr>
              <a:t>z2</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PingFangSC-Regular" panose="020B0400000000000000" pitchFamily="34" charset="-122"/>
                <a:ea typeface="PingFangSC-Regular" panose="020B0400000000000000" pitchFamily="34" charset="-122"/>
              </a:rPr>
              <a:t>3</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PingFangSC-Regular" panose="020B0400000000000000" pitchFamily="34" charset="-122"/>
                <a:ea typeface="PingFangSC-Regular" panose="020B0400000000000000" pitchFamily="34" charset="-122"/>
              </a:rPr>
              <a:t>..</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PingFangSC-Regular" panose="020B0400000000000000" pitchFamily="34" charset="-122"/>
                <a:ea typeface="PingFangSC-Regular" panose="020B0400000000000000" pitchFamily="34" charset="-122"/>
              </a:rPr>
              <a:t>z2</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PingFangSC-Regular" panose="020B0400000000000000" pitchFamily="34" charset="-122"/>
                <a:ea typeface="PingFangSC-Regular" panose="020B0400000000000000" pitchFamily="34" charset="-122"/>
              </a:rPr>
              <a:t>n</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PingFangSC-Regular" panose="020B0400000000000000" pitchFamily="34" charset="-122"/>
                <a:ea typeface="PingFangSC-Regular" panose="020B0400000000000000" pitchFamily="34" charset="-122"/>
              </a:rPr>
              <a:t>..</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PingFangSC-Regular" panose="020B0400000000000000" pitchFamily="34" charset="-122"/>
                <a:ea typeface="PingFangSC-Regular" panose="020B0400000000000000" pitchFamily="34" charset="-122"/>
              </a:rPr>
              <a:t>zn-1</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PingFangSC-Regular" panose="020B0400000000000000" pitchFamily="34" charset="-122"/>
                <a:ea typeface="PingFangSC-Regular" panose="020B0400000000000000" pitchFamily="34" charset="-122"/>
              </a:rPr>
              <a:t>n }</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再用一个对比损失函数来计算关键帧之间的相似度得到一个标量集</a:t>
            </a:r>
            <a:r>
              <a:rPr lang="en-US" altLang="zh-CN" b="0" i="0" dirty="0">
                <a:solidFill>
                  <a:srgbClr val="000000"/>
                </a:solidFill>
                <a:effectLst/>
                <a:latin typeface="PingFangSC-Regular" panose="020B0400000000000000" pitchFamily="34" charset="-122"/>
                <a:ea typeface="PingFangSC-Regular" panose="020B0400000000000000" pitchFamily="34" charset="-122"/>
              </a:rPr>
              <a:t>{ </a:t>
            </a:r>
            <a:r>
              <a:rPr lang="en" altLang="zh-CN" b="0" i="0" dirty="0">
                <a:solidFill>
                  <a:srgbClr val="000000"/>
                </a:solidFill>
                <a:effectLst/>
                <a:latin typeface="PingFangSC-Regular" panose="020B0400000000000000" pitchFamily="34" charset="-122"/>
                <a:ea typeface="PingFangSC-Regular" panose="020B0400000000000000" pitchFamily="34" charset="-122"/>
              </a:rPr>
              <a:t>l1,2 , ... , l1 , n , l2,3 , ... , l2 , n , ... , ln-1 , n }</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然后用</a:t>
            </a:r>
            <a:r>
              <a:rPr lang="en" altLang="zh-CN" b="0" i="0" dirty="0">
                <a:solidFill>
                  <a:srgbClr val="000000"/>
                </a:solidFill>
                <a:effectLst/>
                <a:latin typeface="PingFangSC-Regular" panose="020B0400000000000000" pitchFamily="34" charset="-122"/>
                <a:ea typeface="PingFangSC-Regular" panose="020B0400000000000000" pitchFamily="34" charset="-122"/>
              </a:rPr>
              <a:t>sigmoid</a:t>
            </a:r>
            <a:r>
              <a:rPr lang="zh-CN" altLang="en-US" b="0" i="0" dirty="0">
                <a:solidFill>
                  <a:srgbClr val="000000"/>
                </a:solidFill>
                <a:effectLst/>
                <a:latin typeface="PingFangSC-Regular" panose="020B0400000000000000" pitchFamily="34" charset="-122"/>
                <a:ea typeface="PingFangSC-Regular" panose="020B0400000000000000" pitchFamily="34" charset="-122"/>
              </a:rPr>
              <a:t>函数对标量集进行归一化处理，得到对角线为零的上三角对比矩阵：最后，利用广度优先搜索</a:t>
            </a:r>
            <a:r>
              <a:rPr lang="en" altLang="zh-CN" b="0" i="0" dirty="0">
                <a:solidFill>
                  <a:srgbClr val="000000"/>
                </a:solidFill>
                <a:effectLst/>
                <a:latin typeface="PingFangSC-Regular" panose="020B0400000000000000" pitchFamily="34" charset="-122"/>
                <a:ea typeface="PingFangSC-Regular" panose="020B0400000000000000" pitchFamily="34" charset="-122"/>
              </a:rPr>
              <a:t>BFS</a:t>
            </a:r>
            <a:r>
              <a:rPr lang="zh-CN" altLang="en-US" b="0" i="0" dirty="0">
                <a:solidFill>
                  <a:srgbClr val="000000"/>
                </a:solidFill>
                <a:effectLst/>
                <a:latin typeface="PingFangSC-Regular" panose="020B0400000000000000" pitchFamily="34" charset="-122"/>
                <a:ea typeface="PingFangSC-Regular" panose="020B0400000000000000" pitchFamily="34" charset="-122"/>
              </a:rPr>
              <a:t>对对比矩阵进行聚类，得到关键帧数据并输出。</a:t>
            </a:r>
            <a:endParaRPr lang="en-US" altLang="zh-CN" b="0" i="0" dirty="0">
              <a:solidFill>
                <a:srgbClr val="000000"/>
              </a:solidFill>
              <a:effectLst/>
              <a:latin typeface="PingFangSC-Regular" panose="020B0400000000000000" pitchFamily="34" charset="-122"/>
              <a:ea typeface="PingFangSC-Regular" panose="020B0400000000000000" pitchFamily="34" charset="-122"/>
            </a:endParaRPr>
          </a:p>
          <a:p>
            <a:endParaRPr lang="en-US" altLang="zh-CN" b="0" i="0" dirty="0">
              <a:solidFill>
                <a:srgbClr val="000000"/>
              </a:solidFill>
              <a:effectLst/>
              <a:latin typeface="PingFangSC-Regular" panose="020B0400000000000000" pitchFamily="34" charset="-122"/>
              <a:ea typeface="PingFangSC-Regular" panose="020B0400000000000000" pitchFamily="34" charset="-122"/>
            </a:endParaRPr>
          </a:p>
          <a:p>
            <a:r>
              <a:rPr lang="zh-CN" altLang="en" b="0" i="0" dirty="0">
                <a:solidFill>
                  <a:srgbClr val="000000"/>
                </a:solidFill>
                <a:effectLst/>
                <a:latin typeface="PingFangSC-Regular" panose="020B0400000000000000" pitchFamily="34" charset="-122"/>
                <a:ea typeface="PingFangSC-Regular" panose="020B0400000000000000" pitchFamily="34" charset="-122"/>
              </a:rPr>
              <a:t>结果显示</a:t>
            </a:r>
            <a:r>
              <a:rPr lang="zh-CN" altLang="en-US"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PingFangSC-Regular" panose="020B0400000000000000" pitchFamily="34" charset="-122"/>
                <a:ea typeface="PingFangSC-Regular" panose="020B0400000000000000" pitchFamily="34" charset="-122"/>
              </a:rPr>
              <a:t>VS - Net</a:t>
            </a:r>
            <a:r>
              <a:rPr lang="zh-CN" altLang="en-US" b="0" i="0" dirty="0">
                <a:solidFill>
                  <a:srgbClr val="000000"/>
                </a:solidFill>
                <a:effectLst/>
                <a:latin typeface="PingFangSC-Regular" panose="020B0400000000000000" pitchFamily="34" charset="-122"/>
                <a:ea typeface="PingFangSC-Regular" panose="020B0400000000000000" pitchFamily="34" charset="-122"/>
              </a:rPr>
              <a:t>仅需</a:t>
            </a:r>
            <a:r>
              <a:rPr lang="en-US" altLang="zh-CN" b="0" i="0" dirty="0">
                <a:solidFill>
                  <a:srgbClr val="000000"/>
                </a:solidFill>
                <a:effectLst/>
                <a:latin typeface="PingFangSC-Regular" panose="020B0400000000000000" pitchFamily="34" charset="-122"/>
                <a:ea typeface="PingFangSC-Regular" panose="020B0400000000000000" pitchFamily="34" charset="-122"/>
              </a:rPr>
              <a:t>35 </a:t>
            </a:r>
            <a:r>
              <a:rPr lang="en" altLang="zh-CN" b="0" i="0" dirty="0">
                <a:solidFill>
                  <a:srgbClr val="000000"/>
                </a:solidFill>
                <a:effectLst/>
                <a:latin typeface="PingFangSC-Regular" panose="020B0400000000000000" pitchFamily="34" charset="-122"/>
                <a:ea typeface="PingFangSC-Regular" panose="020B0400000000000000" pitchFamily="34" charset="-122"/>
              </a:rPr>
              <a:t>min</a:t>
            </a:r>
            <a:r>
              <a:rPr lang="zh-CN" altLang="en-US" b="0" i="0" dirty="0">
                <a:solidFill>
                  <a:srgbClr val="000000"/>
                </a:solidFill>
                <a:effectLst/>
                <a:latin typeface="PingFangSC-Regular" panose="020B0400000000000000" pitchFamily="34" charset="-122"/>
                <a:ea typeface="PingFangSC-Regular" panose="020B0400000000000000" pitchFamily="34" charset="-122"/>
              </a:rPr>
              <a:t>即可获得关键帧，而根据实验结果，传统的</a:t>
            </a:r>
            <a:r>
              <a:rPr lang="en" altLang="zh-CN" b="0" i="0" dirty="0">
                <a:solidFill>
                  <a:srgbClr val="000000"/>
                </a:solidFill>
                <a:effectLst/>
                <a:latin typeface="PingFangSC-Regular" panose="020B0400000000000000" pitchFamily="34" charset="-122"/>
                <a:ea typeface="PingFangSC-Regular" panose="020B0400000000000000" pitchFamily="34" charset="-122"/>
              </a:rPr>
              <a:t>Siamese</a:t>
            </a:r>
            <a:r>
              <a:rPr lang="zh-CN" altLang="en-US" b="0" i="0" dirty="0">
                <a:solidFill>
                  <a:srgbClr val="000000"/>
                </a:solidFill>
                <a:effectLst/>
                <a:latin typeface="PingFangSC-Regular" panose="020B0400000000000000" pitchFamily="34" charset="-122"/>
                <a:ea typeface="PingFangSC-Regular" panose="020B0400000000000000" pitchFamily="34" charset="-122"/>
              </a:rPr>
              <a:t>网络至少需要</a:t>
            </a:r>
            <a:r>
              <a:rPr lang="en-US" altLang="zh-CN" b="0" i="0" dirty="0">
                <a:solidFill>
                  <a:srgbClr val="000000"/>
                </a:solidFill>
                <a:effectLst/>
                <a:latin typeface="PingFangSC-Regular" panose="020B0400000000000000" pitchFamily="34" charset="-122"/>
                <a:ea typeface="PingFangSC-Regular" panose="020B0400000000000000" pitchFamily="34" charset="-122"/>
              </a:rPr>
              <a:t>141 </a:t>
            </a:r>
            <a:r>
              <a:rPr lang="en" altLang="zh-CN" b="0" i="0" dirty="0">
                <a:solidFill>
                  <a:srgbClr val="000000"/>
                </a:solidFill>
                <a:effectLst/>
                <a:latin typeface="PingFangSC-Regular" panose="020B0400000000000000" pitchFamily="34" charset="-122"/>
                <a:ea typeface="PingFangSC-Regular" panose="020B0400000000000000" pitchFamily="34" charset="-122"/>
              </a:rPr>
              <a:t>h</a:t>
            </a:r>
            <a:r>
              <a:rPr lang="zh-CN" altLang="en" b="0" i="0" dirty="0">
                <a:solidFill>
                  <a:srgbClr val="000000"/>
                </a:solidFill>
                <a:effectLst/>
                <a:latin typeface="PingFangSC-Regular" panose="020B0400000000000000" pitchFamily="34" charset="-122"/>
                <a:ea typeface="PingFangSC-Regular" panose="020B0400000000000000" pitchFamily="34" charset="-122"/>
              </a:rPr>
              <a:t>。</a:t>
            </a:r>
            <a:endParaRPr lang="en-US" altLang="zh-CN" b="0" i="0" dirty="0">
              <a:solidFill>
                <a:srgbClr val="000000"/>
              </a:solidFill>
              <a:effectLst/>
              <a:latin typeface="PingFangSC-Regular" panose="020B0400000000000000" pitchFamily="34" charset="-122"/>
              <a:ea typeface="PingFangSC-Regular" panose="020B0400000000000000" pitchFamily="34" charset="-122"/>
            </a:endParaRPr>
          </a:p>
          <a:p>
            <a:endParaRPr kumimoji="1" lang="en-US" altLang="zh-CN" b="0" i="0" dirty="0">
              <a:solidFill>
                <a:srgbClr val="000000"/>
              </a:solidFill>
              <a:effectLst/>
              <a:latin typeface="PingFangSC-Regular" panose="020B0400000000000000" pitchFamily="34" charset="-122"/>
              <a:ea typeface="PingFangSC-Regular" panose="020B0400000000000000" pitchFamily="34" charset="-122"/>
            </a:endParaRPr>
          </a:p>
          <a:p>
            <a:endParaRPr kumimoji="1" lang="en-US" altLang="zh-CN" b="0" i="0" dirty="0">
              <a:solidFill>
                <a:srgbClr val="000000"/>
              </a:solidFill>
              <a:effectLst/>
              <a:latin typeface="PingFangSC-Regular" panose="020B0400000000000000" pitchFamily="34" charset="-122"/>
              <a:ea typeface="PingFangSC-Regular" panose="020B0400000000000000" pitchFamily="34" charset="-122"/>
            </a:endParaRPr>
          </a:p>
          <a:p>
            <a:r>
              <a:rPr kumimoji="1" lang="zh-CN" altLang="en-US" dirty="0"/>
              <a:t>整体来说，</a:t>
            </a:r>
            <a:r>
              <a:rPr kumimoji="1" lang="en-US" altLang="zh-CN" dirty="0"/>
              <a:t>VS-Net</a:t>
            </a:r>
            <a:r>
              <a:rPr kumimoji="1" lang="zh-CN" altLang="en-US" dirty="0"/>
              <a:t>的第一个子网络显著减少了对关键帧进行特征提取所需的时间，第二个子网络使用欧氏距离评估这些关键帧之间的相似性。结果就是更稳定和平衡的雷达数据分析模型。</a:t>
            </a:r>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28</a:t>
            </a:fld>
            <a:endParaRPr kumimoji="1" lang="zh-CN" altLang="en-US"/>
          </a:p>
        </p:txBody>
      </p:sp>
    </p:spTree>
    <p:extLst>
      <p:ext uri="{BB962C8B-B14F-4D97-AF65-F5344CB8AC3E}">
        <p14:creationId xmlns:p14="http://schemas.microsoft.com/office/powerpoint/2010/main" val="3857057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实验装置：一台</a:t>
            </a:r>
            <a:r>
              <a:rPr kumimoji="1" lang="en" altLang="zh-CN" dirty="0"/>
              <a:t>ThinkPad</a:t>
            </a:r>
            <a:r>
              <a:rPr kumimoji="1" lang="zh-CN" altLang="en-US" dirty="0"/>
              <a:t>笔记本电脑通过数据端口连接一个商用毫米波雷达和一个用于数据采集的</a:t>
            </a:r>
            <a:r>
              <a:rPr kumimoji="1" lang="en" altLang="zh-CN" dirty="0"/>
              <a:t>USB 3.0</a:t>
            </a:r>
            <a:r>
              <a:rPr kumimoji="1" lang="zh-CN" altLang="en-US" dirty="0"/>
              <a:t>摄像头。同时，我们将雷达与实时数据捕获适配器连接，来捕获原始信号。该雷达设备工作在</a:t>
            </a:r>
            <a:r>
              <a:rPr kumimoji="1" lang="en-US" altLang="zh-CN" dirty="0"/>
              <a:t>0.768 </a:t>
            </a:r>
            <a:r>
              <a:rPr kumimoji="1" lang="en" altLang="zh-CN" dirty="0"/>
              <a:t>GHz</a:t>
            </a:r>
            <a:r>
              <a:rPr kumimoji="1" lang="zh-CN" altLang="en-US" dirty="0"/>
              <a:t>带宽上。设定雷达工作模式为</a:t>
            </a:r>
            <a:r>
              <a:rPr kumimoji="1" lang="en-US" altLang="zh-CN" dirty="0"/>
              <a:t>1</a:t>
            </a:r>
            <a:r>
              <a:rPr kumimoji="1" lang="zh-CN" altLang="en-US" dirty="0"/>
              <a:t>个</a:t>
            </a:r>
            <a:r>
              <a:rPr kumimoji="1" lang="en" altLang="zh-CN" dirty="0"/>
              <a:t>Tx</a:t>
            </a:r>
            <a:r>
              <a:rPr kumimoji="1" lang="zh-CN" altLang="en-US" dirty="0"/>
              <a:t>天线发射，</a:t>
            </a:r>
            <a:r>
              <a:rPr kumimoji="1" lang="en-US" altLang="zh-CN" dirty="0"/>
              <a:t>4</a:t>
            </a:r>
            <a:r>
              <a:rPr kumimoji="1" lang="zh-CN" altLang="en-US" dirty="0"/>
              <a:t>个</a:t>
            </a:r>
            <a:r>
              <a:rPr kumimoji="1" lang="en" altLang="zh-CN" dirty="0"/>
              <a:t>Rx</a:t>
            </a:r>
            <a:r>
              <a:rPr kumimoji="1" lang="zh-CN" altLang="en-US" dirty="0"/>
              <a:t>天线接收数据。此外，在雷达设备旁边还安装了一个摄像头来捕获图像。</a:t>
            </a:r>
            <a:endParaRPr kumimoji="1" lang="en-US" altLang="zh-CN" dirty="0"/>
          </a:p>
          <a:p>
            <a:endParaRPr kumimoji="1" lang="en-US" altLang="zh-CN" dirty="0"/>
          </a:p>
          <a:p>
            <a:r>
              <a:rPr kumimoji="1" lang="zh-CN" altLang="en-US" dirty="0"/>
              <a:t>将装置放在</a:t>
            </a:r>
            <a:r>
              <a:rPr kumimoji="1" lang="en-US" altLang="zh-CN" dirty="0"/>
              <a:t>1.2 </a:t>
            </a:r>
            <a:r>
              <a:rPr kumimoji="1" lang="en" altLang="zh-CN" dirty="0"/>
              <a:t>m</a:t>
            </a:r>
            <a:r>
              <a:rPr kumimoji="1" lang="zh-CN" altLang="en-US" dirty="0"/>
              <a:t>高的桌子上进行数据采集。志愿者在采集装置前方</a:t>
            </a:r>
            <a:r>
              <a:rPr kumimoji="1" lang="en-US" altLang="zh-CN" dirty="0"/>
              <a:t>3 ~ 5 </a:t>
            </a:r>
            <a:r>
              <a:rPr kumimoji="1" lang="en" altLang="zh-CN" dirty="0"/>
              <a:t>m</a:t>
            </a:r>
            <a:r>
              <a:rPr kumimoji="1" lang="zh-CN" altLang="en-US" dirty="0"/>
              <a:t>范围内进行相应的活动，招募</a:t>
            </a:r>
            <a:r>
              <a:rPr kumimoji="1" lang="en-US" altLang="zh-CN" dirty="0"/>
              <a:t>10</a:t>
            </a:r>
            <a:r>
              <a:rPr kumimoji="1" lang="zh-CN" altLang="en-US" dirty="0"/>
              <a:t>名身高</a:t>
            </a:r>
            <a:r>
              <a:rPr kumimoji="1" lang="en-US" altLang="zh-CN" dirty="0"/>
              <a:t>168 ~ 187 </a:t>
            </a:r>
            <a:r>
              <a:rPr kumimoji="1" lang="en" altLang="zh-CN" dirty="0"/>
              <a:t>cm</a:t>
            </a:r>
            <a:r>
              <a:rPr kumimoji="1" lang="zh-CN" altLang="en" dirty="0"/>
              <a:t>，</a:t>
            </a:r>
            <a:r>
              <a:rPr kumimoji="1" lang="zh-CN" altLang="en-US" dirty="0"/>
              <a:t>体重</a:t>
            </a:r>
            <a:r>
              <a:rPr kumimoji="1" lang="en-US" altLang="zh-CN" dirty="0"/>
              <a:t>60 ~ 90 </a:t>
            </a:r>
            <a:r>
              <a:rPr kumimoji="1" lang="en" altLang="zh-CN" dirty="0"/>
              <a:t>kg</a:t>
            </a:r>
            <a:r>
              <a:rPr kumimoji="1" lang="zh-CN" altLang="en-US" dirty="0"/>
              <a:t>，年龄</a:t>
            </a:r>
            <a:r>
              <a:rPr kumimoji="1" lang="en-US" altLang="zh-CN" dirty="0"/>
              <a:t>22 ~ 29</a:t>
            </a:r>
            <a:r>
              <a:rPr kumimoji="1" lang="zh-CN" altLang="en-US" dirty="0"/>
              <a:t>岁的志愿者。在数据收集过程中，我们使用相机记录真实数据，并对雷达数据集进行标注。</a:t>
            </a:r>
            <a:endParaRPr kumimoji="1" lang="en-US" altLang="zh-CN" dirty="0"/>
          </a:p>
          <a:p>
            <a:endParaRPr kumimoji="1" lang="en-US" altLang="zh-CN" dirty="0"/>
          </a:p>
          <a:p>
            <a:r>
              <a:rPr kumimoji="1" lang="zh-CN" altLang="en-US" dirty="0"/>
              <a:t>收集了一个单人数据集和一个多人数据集。</a:t>
            </a:r>
            <a:endParaRPr kumimoji="1" lang="en-US" altLang="zh-CN"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29</a:t>
            </a:fld>
            <a:endParaRPr kumimoji="1" lang="zh-CN" altLang="en-US"/>
          </a:p>
        </p:txBody>
      </p:sp>
    </p:spTree>
    <p:extLst>
      <p:ext uri="{BB962C8B-B14F-4D97-AF65-F5344CB8AC3E}">
        <p14:creationId xmlns:p14="http://schemas.microsoft.com/office/powerpoint/2010/main" val="3431791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为了量化</a:t>
            </a:r>
            <a:r>
              <a:rPr kumimoji="1" lang="en" altLang="zh-CN" dirty="0"/>
              <a:t>Midas</a:t>
            </a:r>
            <a:r>
              <a:rPr kumimoji="1" lang="zh-CN" altLang="en-US" dirty="0"/>
              <a:t>的性能，作者定义了四个评价指标：</a:t>
            </a:r>
            <a:endParaRPr kumimoji="1" lang="en-US" altLang="zh-CN" dirty="0"/>
          </a:p>
          <a:p>
            <a:r>
              <a:rPr kumimoji="1" lang="en-US" altLang="zh-CN" dirty="0"/>
              <a:t>1.</a:t>
            </a:r>
            <a:r>
              <a:rPr kumimoji="1" lang="zh-CN" altLang="en-US" dirty="0"/>
              <a:t>平均绝对误差</a:t>
            </a:r>
            <a:r>
              <a:rPr kumimoji="1" lang="en-US" altLang="zh-CN" dirty="0"/>
              <a:t>( </a:t>
            </a:r>
            <a:r>
              <a:rPr kumimoji="1" lang="en" altLang="zh-CN" dirty="0"/>
              <a:t>Mae )</a:t>
            </a:r>
            <a:r>
              <a:rPr kumimoji="1" lang="zh-CN" altLang="en-US" dirty="0"/>
              <a:t>和标准差</a:t>
            </a:r>
            <a:r>
              <a:rPr kumimoji="1" lang="en-US" altLang="zh-CN" dirty="0"/>
              <a:t>( </a:t>
            </a:r>
            <a:r>
              <a:rPr kumimoji="1" lang="en" altLang="zh-CN" dirty="0"/>
              <a:t>SD )</a:t>
            </a:r>
            <a:r>
              <a:rPr kumimoji="1" lang="zh-CN" altLang="en-US" dirty="0"/>
              <a:t>。</a:t>
            </a:r>
            <a:r>
              <a:rPr kumimoji="1" lang="en-US" altLang="zh-CN" dirty="0"/>
              <a:t>【</a:t>
            </a:r>
            <a:r>
              <a:rPr kumimoji="1" lang="zh-CN" altLang="en-US" dirty="0"/>
              <a:t>使用志愿者视频作为</a:t>
            </a:r>
            <a:r>
              <a:rPr kumimoji="1" lang="en" altLang="zh-CN" dirty="0"/>
              <a:t>Midas</a:t>
            </a:r>
            <a:r>
              <a:rPr kumimoji="1" lang="zh-CN" altLang="en-US" dirty="0"/>
              <a:t>的输入，通过归一化的多普勒频移幅度</a:t>
            </a:r>
            <a:r>
              <a:rPr kumimoji="1" lang="en-US" altLang="zh-CN" dirty="0"/>
              <a:t>(</a:t>
            </a:r>
            <a:r>
              <a:rPr kumimoji="1" lang="zh-CN" altLang="en-US" dirty="0"/>
              <a:t>在</a:t>
            </a:r>
            <a:r>
              <a:rPr kumimoji="1" lang="en-US" altLang="zh-CN" dirty="0"/>
              <a:t>0 - 1</a:t>
            </a:r>
            <a:r>
              <a:rPr kumimoji="1" lang="zh-CN" altLang="en-US" dirty="0"/>
              <a:t>之间</a:t>
            </a:r>
            <a:r>
              <a:rPr kumimoji="1" lang="en-US" altLang="zh-CN" dirty="0"/>
              <a:t>)</a:t>
            </a:r>
            <a:r>
              <a:rPr kumimoji="1" lang="zh-CN" altLang="en-US" dirty="0"/>
              <a:t>将生成的雷达数据与真实世界的雷达数据进行比较，然后将它们平均为</a:t>
            </a:r>
            <a:r>
              <a:rPr kumimoji="1" lang="en-US" altLang="zh-CN" dirty="0"/>
              <a:t>(</a:t>
            </a:r>
            <a:r>
              <a:rPr kumimoji="1" lang="zh-CN" altLang="en-US" dirty="0"/>
              <a:t>即</a:t>
            </a:r>
            <a:r>
              <a:rPr kumimoji="1" lang="en" altLang="zh-CN" dirty="0"/>
              <a:t>MAE)</a:t>
            </a:r>
            <a:r>
              <a:rPr kumimoji="1" lang="zh-CN" altLang="en" dirty="0"/>
              <a:t>。</a:t>
            </a:r>
            <a:r>
              <a:rPr kumimoji="1" lang="zh-CN" altLang="en-US" dirty="0"/>
              <a:t>此外，我们还得到了振幅的差异，并取这些差异的方差的算术平方根来计算标准差</a:t>
            </a:r>
            <a:r>
              <a:rPr kumimoji="1" lang="en-US" altLang="zh-CN" dirty="0"/>
              <a:t>( </a:t>
            </a:r>
            <a:r>
              <a:rPr kumimoji="1" lang="en" altLang="zh-CN" dirty="0"/>
              <a:t>SD )</a:t>
            </a:r>
            <a:r>
              <a:rPr kumimoji="1" lang="zh-CN" altLang="en" dirty="0"/>
              <a:t>。</a:t>
            </a:r>
            <a:r>
              <a:rPr kumimoji="1" lang="en-US" altLang="zh-CN" dirty="0"/>
              <a:t>】</a:t>
            </a:r>
          </a:p>
          <a:p>
            <a:endParaRPr kumimoji="1" lang="en-US" altLang="zh-CN" dirty="0"/>
          </a:p>
          <a:p>
            <a:r>
              <a:rPr kumimoji="1" lang="en-US" altLang="zh-CN" dirty="0"/>
              <a:t>2.</a:t>
            </a:r>
            <a:r>
              <a:rPr kumimoji="1" lang="zh-CN" altLang="en-US" dirty="0"/>
              <a:t>混淆矩阵。</a:t>
            </a:r>
            <a:r>
              <a:rPr kumimoji="1" lang="en-US" altLang="zh-CN" dirty="0"/>
              <a:t>【</a:t>
            </a:r>
            <a:r>
              <a:rPr kumimoji="1" lang="zh-CN" altLang="en-US" dirty="0"/>
              <a:t>混淆矩阵中的每一行都是人类活动的基本事实；每一列代表识别准确率。第</a:t>
            </a:r>
            <a:r>
              <a:rPr kumimoji="1" lang="en" altLang="zh-CN" dirty="0" err="1"/>
              <a:t>i</a:t>
            </a:r>
            <a:r>
              <a:rPr kumimoji="1" lang="zh-CN" altLang="en-US" dirty="0"/>
              <a:t>行和第</a:t>
            </a:r>
            <a:r>
              <a:rPr kumimoji="1" lang="en" altLang="zh-CN" dirty="0"/>
              <a:t>j</a:t>
            </a:r>
            <a:r>
              <a:rPr kumimoji="1" lang="zh-CN" altLang="en-US" dirty="0"/>
              <a:t>列的条目显示活动</a:t>
            </a:r>
            <a:r>
              <a:rPr kumimoji="1" lang="en" altLang="zh-CN" dirty="0" err="1"/>
              <a:t>i</a:t>
            </a:r>
            <a:r>
              <a:rPr kumimoji="1" lang="zh-CN" altLang="en-US" dirty="0"/>
              <a:t>被分类为活动</a:t>
            </a:r>
            <a:r>
              <a:rPr kumimoji="1" lang="en" altLang="zh-CN" dirty="0"/>
              <a:t>j</a:t>
            </a:r>
            <a:r>
              <a:rPr kumimoji="1" lang="zh-CN" altLang="en-US" dirty="0"/>
              <a:t>的百分比。</a:t>
            </a:r>
            <a:r>
              <a:rPr kumimoji="1" lang="en-US" altLang="zh-CN" dirty="0"/>
              <a:t>】</a:t>
            </a:r>
          </a:p>
          <a:p>
            <a:endParaRPr kumimoji="1" lang="en-US" altLang="zh-CN" dirty="0"/>
          </a:p>
          <a:p>
            <a:r>
              <a:rPr kumimoji="1" lang="en-US" altLang="zh-CN" dirty="0"/>
              <a:t>3.</a:t>
            </a:r>
            <a:r>
              <a:rPr kumimoji="1" lang="zh-CN" altLang="en-US" dirty="0"/>
              <a:t>识别精度。</a:t>
            </a:r>
            <a:r>
              <a:rPr kumimoji="1" lang="en-US" altLang="zh-CN" dirty="0"/>
              <a:t>【</a:t>
            </a:r>
            <a:r>
              <a:rPr kumimoji="1" lang="zh-CN" altLang="en-US" dirty="0"/>
              <a:t>为某项活动被活动识别模型正确分类的概率。</a:t>
            </a:r>
            <a:r>
              <a:rPr kumimoji="1" lang="en-US" altLang="zh-CN" dirty="0"/>
              <a:t>】</a:t>
            </a:r>
          </a:p>
          <a:p>
            <a:endParaRPr kumimoji="1" lang="en-US" altLang="zh-CN" dirty="0"/>
          </a:p>
          <a:p>
            <a:r>
              <a:rPr kumimoji="1" lang="en-US" altLang="zh-CN" dirty="0"/>
              <a:t>4.</a:t>
            </a:r>
            <a:r>
              <a:rPr kumimoji="1" lang="zh-CN" altLang="en-US" dirty="0"/>
              <a:t>检测精度。</a:t>
            </a:r>
            <a:r>
              <a:rPr kumimoji="1" lang="en-US" altLang="zh-CN" dirty="0"/>
              <a:t>【</a:t>
            </a:r>
            <a:r>
              <a:rPr kumimoji="1" lang="zh-CN" altLang="en-US" dirty="0"/>
              <a:t>是目标检测模型通过</a:t>
            </a:r>
            <a:r>
              <a:rPr kumimoji="1" lang="en-US" altLang="zh-CN" dirty="0" err="1"/>
              <a:t>CoCo</a:t>
            </a:r>
            <a:r>
              <a:rPr kumimoji="1" lang="zh-CN" altLang="en-US" dirty="0"/>
              <a:t>评价框架检测用户的平均精度</a:t>
            </a:r>
            <a:r>
              <a:rPr kumimoji="1" lang="en-US" altLang="zh-CN" dirty="0"/>
              <a:t>( AP )</a:t>
            </a:r>
            <a:r>
              <a:rPr kumimoji="1" lang="zh-CN" altLang="en-US" dirty="0"/>
              <a:t>。</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30</a:t>
            </a:fld>
            <a:endParaRPr kumimoji="1" lang="zh-CN" altLang="en-US"/>
          </a:p>
        </p:txBody>
      </p:sp>
    </p:spTree>
    <p:extLst>
      <p:ext uri="{BB962C8B-B14F-4D97-AF65-F5344CB8AC3E}">
        <p14:creationId xmlns:p14="http://schemas.microsoft.com/office/powerpoint/2010/main" val="3836030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然而雷达数据的收集有着较高的人力物力以及时间成本。所以作者团队想要解决这个雷达数据缺乏的问题。</a:t>
            </a:r>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4</a:t>
            </a:fld>
            <a:endParaRPr kumimoji="1" lang="zh-CN" altLang="en-US"/>
          </a:p>
        </p:txBody>
      </p:sp>
    </p:spTree>
    <p:extLst>
      <p:ext uri="{BB962C8B-B14F-4D97-AF65-F5344CB8AC3E}">
        <p14:creationId xmlns:p14="http://schemas.microsoft.com/office/powerpoint/2010/main" val="3682507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记录</a:t>
            </a:r>
            <a:r>
              <a:rPr kumimoji="1" lang="en-US" altLang="zh-CN" dirty="0"/>
              <a:t>12</a:t>
            </a:r>
            <a:r>
              <a:rPr kumimoji="1" lang="zh-CN" altLang="en-US" dirty="0"/>
              <a:t>项活动的平均绝对误差并可视化，可以看到</a:t>
            </a:r>
            <a:r>
              <a:rPr kumimoji="1" lang="en-US" altLang="zh-CN" dirty="0" err="1"/>
              <a:t>midas</a:t>
            </a:r>
            <a:r>
              <a:rPr kumimoji="1" lang="zh-CN" altLang="en-US" dirty="0"/>
              <a:t>生成的雷达数据更接近现实世界的数据。</a:t>
            </a:r>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31</a:t>
            </a:fld>
            <a:endParaRPr kumimoji="1" lang="zh-CN" altLang="en-US"/>
          </a:p>
        </p:txBody>
      </p:sp>
    </p:spTree>
    <p:extLst>
      <p:ext uri="{BB962C8B-B14F-4D97-AF65-F5344CB8AC3E}">
        <p14:creationId xmlns:p14="http://schemas.microsoft.com/office/powerpoint/2010/main" val="4126034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32</a:t>
            </a:fld>
            <a:endParaRPr kumimoji="1" lang="zh-CN" altLang="en-US"/>
          </a:p>
        </p:txBody>
      </p:sp>
    </p:spTree>
    <p:extLst>
      <p:ext uri="{BB962C8B-B14F-4D97-AF65-F5344CB8AC3E}">
        <p14:creationId xmlns:p14="http://schemas.microsoft.com/office/powerpoint/2010/main" val="702898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PingFangSC-Regular" panose="020B0400000000000000" pitchFamily="34" charset="-122"/>
                <a:ea typeface="PingFangSC-Regular" panose="020B0400000000000000" pitchFamily="34" charset="-122"/>
              </a:rPr>
              <a:t>此外，还采取了交叉验证，对来自九个用户的真实雷达数据进行训练，并对第十个用户进行测试。准确率达到</a:t>
            </a:r>
            <a:r>
              <a:rPr lang="en-US" altLang="zh-CN" b="0" i="0" dirty="0">
                <a:effectLst/>
                <a:latin typeface="Helvetica Neue" panose="02000503000000020004" pitchFamily="2" charset="0"/>
                <a:ea typeface="PingFang SC" panose="020B0400000000000000" pitchFamily="34" charset="-122"/>
              </a:rPr>
              <a:t>90.7%</a:t>
            </a:r>
            <a:r>
              <a:rPr lang="zh-CN" altLang="en-US" b="0" i="0" dirty="0">
                <a:effectLst/>
                <a:latin typeface="Helvetica Neue" panose="02000503000000020004" pitchFamily="2" charset="0"/>
                <a:ea typeface="PingFang SC" panose="020B0400000000000000" pitchFamily="34" charset="-122"/>
              </a:rPr>
              <a:t>，</a:t>
            </a:r>
            <a:r>
              <a:rPr lang="zh-CN" altLang="en-US" b="0" i="0" dirty="0">
                <a:effectLst/>
                <a:latin typeface="PingFangSC-Regular" panose="020B0400000000000000" pitchFamily="34" charset="-122"/>
                <a:ea typeface="PingFangSC-Regular" panose="020B0400000000000000" pitchFamily="34" charset="-122"/>
              </a:rPr>
              <a:t>发现对真实数据的训练优于对生成的数据进行训练的模型。</a:t>
            </a:r>
            <a:endParaRPr lang="zh-CN" altLang="en-US" dirty="0">
              <a:effectLst/>
              <a:latin typeface="PingFang SC" panose="020B0400000000000000" pitchFamily="34" charset="-122"/>
              <a:ea typeface="PingFang SC" panose="020B0400000000000000"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33</a:t>
            </a:fld>
            <a:endParaRPr kumimoji="1" lang="zh-CN" altLang="en-US"/>
          </a:p>
        </p:txBody>
      </p:sp>
    </p:spTree>
    <p:extLst>
      <p:ext uri="{BB962C8B-B14F-4D97-AF65-F5344CB8AC3E}">
        <p14:creationId xmlns:p14="http://schemas.microsoft.com/office/powerpoint/2010/main" val="720385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PingFangSC-Regular" panose="020B0400000000000000" pitchFamily="34" charset="-122"/>
                <a:ea typeface="PingFangSC-Regular" panose="020B0400000000000000" pitchFamily="34" charset="-122"/>
              </a:rPr>
              <a:t>使用所有生成的雷达数据和来自单个测试者的</a:t>
            </a:r>
            <a:r>
              <a:rPr lang="en-US" altLang="zh-CN" b="0" i="0" dirty="0">
                <a:solidFill>
                  <a:srgbClr val="000000"/>
                </a:solidFill>
                <a:effectLst/>
                <a:latin typeface="Helvetica Neue" panose="02000503000000020004" pitchFamily="2" charset="0"/>
                <a:ea typeface="PingFang SC" panose="020B0400000000000000" pitchFamily="34" charset="-122"/>
              </a:rPr>
              <a:t>80%</a:t>
            </a:r>
            <a:r>
              <a:rPr lang="zh-CN" altLang="en-US" b="0" i="0" dirty="0">
                <a:solidFill>
                  <a:srgbClr val="000000"/>
                </a:solidFill>
                <a:effectLst/>
                <a:latin typeface="PingFangSC-Regular" panose="020B0400000000000000" pitchFamily="34" charset="-122"/>
                <a:ea typeface="PingFangSC-Regular" panose="020B0400000000000000" pitchFamily="34" charset="-122"/>
              </a:rPr>
              <a:t>的真实雷达数据进行训练，使用</a:t>
            </a:r>
            <a:r>
              <a:rPr lang="en-US" altLang="zh-CN" b="0" i="0" dirty="0">
                <a:solidFill>
                  <a:srgbClr val="000000"/>
                </a:solidFill>
                <a:effectLst/>
                <a:latin typeface="Helvetica Neue" panose="02000503000000020004" pitchFamily="2" charset="0"/>
                <a:ea typeface="PingFang SC" panose="020B0400000000000000" pitchFamily="34" charset="-122"/>
              </a:rPr>
              <a:t>20%</a:t>
            </a:r>
            <a:r>
              <a:rPr lang="zh-CN" altLang="en-US" b="0" i="0" dirty="0">
                <a:solidFill>
                  <a:srgbClr val="000000"/>
                </a:solidFill>
                <a:effectLst/>
                <a:latin typeface="PingFangSC-Regular" panose="020B0400000000000000" pitchFamily="34" charset="-122"/>
                <a:ea typeface="PingFangSC-Regular" panose="020B0400000000000000" pitchFamily="34" charset="-122"/>
              </a:rPr>
              <a:t>的真实雷达数据测试。</a:t>
            </a:r>
            <a:endParaRPr lang="zh-CN" altLang="en-US" dirty="0">
              <a:solidFill>
                <a:srgbClr val="000000"/>
              </a:solidFill>
              <a:effectLst/>
              <a:latin typeface="PingFang SC" panose="020B0400000000000000" pitchFamily="34" charset="-122"/>
              <a:ea typeface="PingFang SC" panose="020B0400000000000000" pitchFamily="34" charset="-122"/>
            </a:endParaRP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PingFangSC-Regular" panose="020B0400000000000000" pitchFamily="34" charset="-122"/>
                <a:ea typeface="PingFangSC-Regular" panose="020B0400000000000000" pitchFamily="34" charset="-122"/>
              </a:rPr>
              <a:t>发现此时的</a:t>
            </a:r>
            <a:r>
              <a:rPr lang="en" altLang="zh-CN" b="0" i="0" dirty="0">
                <a:solidFill>
                  <a:srgbClr val="000000"/>
                </a:solidFill>
                <a:effectLst/>
                <a:latin typeface="Helvetica Neue" panose="02000503000000020004" pitchFamily="2" charset="0"/>
              </a:rPr>
              <a:t>Midas</a:t>
            </a:r>
            <a:r>
              <a:rPr lang="zh-CN" altLang="en-US" b="0" i="0" dirty="0">
                <a:solidFill>
                  <a:srgbClr val="000000"/>
                </a:solidFill>
                <a:effectLst/>
                <a:latin typeface="PingFangSC-Regular" panose="020B0400000000000000" pitchFamily="34" charset="-122"/>
                <a:ea typeface="PingFangSC-Regular" panose="020B0400000000000000" pitchFamily="34" charset="-122"/>
              </a:rPr>
              <a:t>实现了所有测试的最佳准确性：</a:t>
            </a:r>
            <a:r>
              <a:rPr lang="en-US" altLang="zh-CN" b="0" i="0" dirty="0">
                <a:solidFill>
                  <a:srgbClr val="000000"/>
                </a:solidFill>
                <a:effectLst/>
                <a:latin typeface="Helvetica Neue" panose="02000503000000020004" pitchFamily="2" charset="0"/>
              </a:rPr>
              <a:t>97.75%</a:t>
            </a:r>
            <a:r>
              <a:rPr lang="zh-CN" altLang="en-US"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Helvetica Neue" panose="02000503000000020004" pitchFamily="2" charset="0"/>
              </a:rPr>
              <a:t>ii</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与</a:t>
            </a:r>
            <a:r>
              <a:rPr lang="en" altLang="zh-CN" b="0" i="0" dirty="0">
                <a:solidFill>
                  <a:srgbClr val="000000"/>
                </a:solidFill>
                <a:effectLst/>
                <a:latin typeface="Helvetica Neue" panose="02000503000000020004" pitchFamily="2" charset="0"/>
              </a:rPr>
              <a:t>Vid2Doppler</a:t>
            </a:r>
            <a:r>
              <a:rPr lang="zh-CN" altLang="en-US" b="0" i="0" dirty="0">
                <a:solidFill>
                  <a:srgbClr val="000000"/>
                </a:solidFill>
                <a:effectLst/>
                <a:latin typeface="PingFangSC-Regular" panose="020B0400000000000000" pitchFamily="34" charset="-122"/>
                <a:ea typeface="PingFangSC-Regular" panose="020B0400000000000000" pitchFamily="34" charset="-122"/>
              </a:rPr>
              <a:t>相比，</a:t>
            </a:r>
            <a:r>
              <a:rPr lang="en" altLang="zh-CN" b="0" i="0" dirty="0">
                <a:solidFill>
                  <a:srgbClr val="000000"/>
                </a:solidFill>
                <a:effectLst/>
                <a:latin typeface="Helvetica Neue" panose="02000503000000020004" pitchFamily="2" charset="0"/>
              </a:rPr>
              <a:t>Midas</a:t>
            </a:r>
            <a:r>
              <a:rPr lang="zh-CN" altLang="en-US" b="0" i="0" dirty="0">
                <a:solidFill>
                  <a:srgbClr val="000000"/>
                </a:solidFill>
                <a:effectLst/>
                <a:latin typeface="PingFangSC-Regular" panose="020B0400000000000000" pitchFamily="34" charset="-122"/>
                <a:ea typeface="PingFangSC-Regular" panose="020B0400000000000000" pitchFamily="34" charset="-122"/>
              </a:rPr>
              <a:t>的准确性提高了</a:t>
            </a:r>
            <a:r>
              <a:rPr lang="en-US" altLang="zh-CN" b="0" i="0" dirty="0">
                <a:solidFill>
                  <a:srgbClr val="000000"/>
                </a:solidFill>
                <a:effectLst/>
                <a:latin typeface="Helvetica Neue" panose="02000503000000020004" pitchFamily="2" charset="0"/>
              </a:rPr>
              <a:t>1.92%</a:t>
            </a:r>
            <a:r>
              <a:rPr lang="zh-CN" altLang="en-US" b="0" i="0" dirty="0">
                <a:solidFill>
                  <a:srgbClr val="000000"/>
                </a:solidFill>
                <a:effectLst/>
                <a:latin typeface="PingFangSC-Regular" panose="020B0400000000000000" pitchFamily="34" charset="-122"/>
                <a:ea typeface="PingFangSC-Regular" panose="020B0400000000000000" pitchFamily="34" charset="-122"/>
              </a:rPr>
              <a:t>。</a:t>
            </a:r>
            <a:endParaRPr lang="zh-CN" altLang="en-US" dirty="0">
              <a:solidFill>
                <a:srgbClr val="000000"/>
              </a:solidFill>
              <a:effectLst/>
              <a:latin typeface="Helvetica Neue" panose="02000503000000020004" pitchFamily="2" charset="0"/>
            </a:endParaRPr>
          </a:p>
          <a:p>
            <a:endParaRPr kumimoji="1" lang="zh-CN" altLang="en-US"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34</a:t>
            </a:fld>
            <a:endParaRPr kumimoji="1" lang="zh-CN" altLang="en-US"/>
          </a:p>
        </p:txBody>
      </p:sp>
    </p:spTree>
    <p:extLst>
      <p:ext uri="{BB962C8B-B14F-4D97-AF65-F5344CB8AC3E}">
        <p14:creationId xmlns:p14="http://schemas.microsoft.com/office/powerpoint/2010/main" val="21479136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PingFangSC-Regular" panose="020B0400000000000000" pitchFamily="34" charset="-122"/>
                <a:ea typeface="PingFangSC-Regular" panose="020B0400000000000000" pitchFamily="34" charset="-122"/>
              </a:rPr>
              <a:t>可视化了不同用户数量的</a:t>
            </a:r>
            <a:r>
              <a:rPr lang="en" altLang="zh-CN" b="0" i="0" dirty="0">
                <a:solidFill>
                  <a:srgbClr val="000000"/>
                </a:solidFill>
                <a:effectLst/>
                <a:latin typeface="Helvetica Neue" panose="02000503000000020004" pitchFamily="2" charset="0"/>
                <a:ea typeface="PingFang SC" panose="020B0400000000000000" pitchFamily="34" charset="-122"/>
              </a:rPr>
              <a:t>Midas</a:t>
            </a:r>
            <a:r>
              <a:rPr lang="zh-CN" altLang="en-US" b="0" i="0" dirty="0">
                <a:solidFill>
                  <a:srgbClr val="000000"/>
                </a:solidFill>
                <a:effectLst/>
                <a:latin typeface="PingFangSC-Regular" panose="020B0400000000000000" pitchFamily="34" charset="-122"/>
                <a:ea typeface="PingFangSC-Regular" panose="020B0400000000000000" pitchFamily="34" charset="-122"/>
              </a:rPr>
              <a:t>和现实世界雷达数据生成的数据。</a:t>
            </a:r>
            <a:endParaRPr lang="zh-CN" altLang="en-US" dirty="0">
              <a:solidFill>
                <a:srgbClr val="000000"/>
              </a:solidFill>
              <a:effectLst/>
              <a:latin typeface="PingFang SC" panose="020B0400000000000000" pitchFamily="34" charset="-122"/>
              <a:ea typeface="PingFang SC" panose="020B0400000000000000" pitchFamily="34" charset="-122"/>
            </a:endParaRPr>
          </a:p>
          <a:p>
            <a:r>
              <a:rPr kumimoji="1" lang="zh-CN" altLang="en-US" dirty="0"/>
              <a:t>可以看出我们生成的数据也是较好的</a:t>
            </a:r>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35</a:t>
            </a:fld>
            <a:endParaRPr kumimoji="1" lang="zh-CN" altLang="en-US"/>
          </a:p>
        </p:txBody>
      </p:sp>
    </p:spTree>
    <p:extLst>
      <p:ext uri="{BB962C8B-B14F-4D97-AF65-F5344CB8AC3E}">
        <p14:creationId xmlns:p14="http://schemas.microsoft.com/office/powerpoint/2010/main" val="1484981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PingFangSC-Regular" panose="020B0400000000000000" pitchFamily="34" charset="-122"/>
                <a:ea typeface="PingFangSC-Regular" panose="020B0400000000000000" pitchFamily="34" charset="-122"/>
              </a:rPr>
              <a:t>只在所有生成的雷达数据上训练模型，并在现实世界的雷达数据上进行测试。从图</a:t>
            </a:r>
            <a:r>
              <a:rPr lang="en-US" altLang="zh-CN" b="0" i="0" dirty="0">
                <a:solidFill>
                  <a:srgbClr val="000000"/>
                </a:solidFill>
                <a:effectLst/>
                <a:latin typeface="Helvetica Neue" panose="02000503000000020004" pitchFamily="2" charset="0"/>
                <a:ea typeface="PingFang SC" panose="020B0400000000000000" pitchFamily="34" charset="-122"/>
              </a:rPr>
              <a:t>17</a:t>
            </a:r>
            <a:r>
              <a:rPr lang="zh-CN" altLang="en-US"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Helvetica Neue" panose="02000503000000020004" pitchFamily="2" charset="0"/>
                <a:ea typeface="PingFang SC" panose="020B0400000000000000" pitchFamily="34" charset="-122"/>
              </a:rPr>
              <a:t>a</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中，我们观察到：</a:t>
            </a:r>
            <a:endParaRPr lang="zh-CN" altLang="en-US" dirty="0">
              <a:solidFill>
                <a:srgbClr val="000000"/>
              </a:solidFill>
              <a:effectLst/>
              <a:latin typeface="PingFang SC" panose="020B0400000000000000" pitchFamily="34" charset="-122"/>
              <a:ea typeface="PingFang SC"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err="1">
                <a:solidFill>
                  <a:srgbClr val="000000"/>
                </a:solidFill>
                <a:effectLst/>
                <a:latin typeface="Helvetica Neue" panose="02000503000000020004" pitchFamily="2" charset="0"/>
                <a:ea typeface="PingFang SC" panose="020B0400000000000000" pitchFamily="34" charset="-122"/>
              </a:rPr>
              <a:t>i</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当组由两个用户组成，识别精度最高，达到</a:t>
            </a:r>
            <a:r>
              <a:rPr lang="en-US" altLang="zh-CN" b="0" i="0" dirty="0">
                <a:solidFill>
                  <a:srgbClr val="000000"/>
                </a:solidFill>
                <a:effectLst/>
                <a:latin typeface="Helvetica Neue" panose="02000503000000020004" pitchFamily="2" charset="0"/>
                <a:ea typeface="PingFang SC" panose="020B0400000000000000" pitchFamily="34" charset="-122"/>
              </a:rPr>
              <a:t>83.12%</a:t>
            </a:r>
            <a:r>
              <a:rPr lang="zh-CN" altLang="en-US"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Helvetica Neue" panose="02000503000000020004" pitchFamily="2" charset="0"/>
                <a:ea typeface="PingFang SC" panose="020B0400000000000000" pitchFamily="34" charset="-122"/>
              </a:rPr>
              <a:t>ii</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当每组有三个和四个用户时，识别精度分别比两个用户下降</a:t>
            </a:r>
            <a:r>
              <a:rPr lang="en-US" altLang="zh-CN" b="0" i="0" dirty="0">
                <a:solidFill>
                  <a:srgbClr val="000000"/>
                </a:solidFill>
                <a:effectLst/>
                <a:latin typeface="Helvetica Neue" panose="02000503000000020004" pitchFamily="2" charset="0"/>
                <a:ea typeface="PingFang SC" panose="020B0400000000000000" pitchFamily="34" charset="-122"/>
              </a:rPr>
              <a:t>1%</a:t>
            </a:r>
            <a:r>
              <a:rPr lang="zh-CN" altLang="en-US" b="0" i="0" dirty="0">
                <a:solidFill>
                  <a:srgbClr val="000000"/>
                </a:solidFill>
                <a:effectLst/>
                <a:latin typeface="PingFangSC-Regular" panose="020B0400000000000000" pitchFamily="34" charset="-122"/>
                <a:ea typeface="PingFangSC-Regular" panose="020B0400000000000000" pitchFamily="34" charset="-122"/>
              </a:rPr>
              <a:t>和</a:t>
            </a:r>
            <a:r>
              <a:rPr lang="en-US" altLang="zh-CN" b="0" i="0" dirty="0">
                <a:solidFill>
                  <a:srgbClr val="000000"/>
                </a:solidFill>
                <a:effectLst/>
                <a:latin typeface="Helvetica Neue" panose="02000503000000020004" pitchFamily="2" charset="0"/>
                <a:ea typeface="PingFang SC" panose="020B0400000000000000" pitchFamily="34" charset="-122"/>
              </a:rPr>
              <a:t>6.4%</a:t>
            </a:r>
            <a:r>
              <a:rPr lang="zh-CN" altLang="en-US" b="0" i="0" dirty="0">
                <a:solidFill>
                  <a:srgbClr val="000000"/>
                </a:solidFill>
                <a:effectLst/>
                <a:latin typeface="PingFangSC-Regular" panose="020B0400000000000000" pitchFamily="34" charset="-122"/>
                <a:ea typeface="PingFangSC-Regular" panose="020B0400000000000000" pitchFamily="34" charset="-122"/>
              </a:rPr>
              <a:t>；主要原因是，随着用户数量的增加，不同活动信号的叠加变得更加严重，使雷达数据难以分割和识别。</a:t>
            </a:r>
            <a:endParaRPr lang="zh-CN" altLang="en-US" dirty="0">
              <a:solidFill>
                <a:srgbClr val="000000"/>
              </a:solidFill>
              <a:effectLst/>
              <a:latin typeface="PingFang SC" panose="020B0400000000000000" pitchFamily="34" charset="-122"/>
              <a:ea typeface="PingFang SC" panose="020B0400000000000000" pitchFamily="34" charset="-122"/>
            </a:endParaRP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PingFangSC-Regular" panose="020B0400000000000000" pitchFamily="34" charset="-122"/>
                <a:ea typeface="PingFangSC-Regular" panose="020B0400000000000000" pitchFamily="34" charset="-122"/>
              </a:rPr>
              <a:t>进行</a:t>
            </a:r>
            <a:r>
              <a:rPr lang="en-US" altLang="zh-CN" b="0" i="0" dirty="0">
                <a:solidFill>
                  <a:srgbClr val="000000"/>
                </a:solidFill>
                <a:effectLst/>
                <a:latin typeface="Helvetica Neue" panose="02000503000000020004" pitchFamily="2" charset="0"/>
                <a:ea typeface="PingFang SC" panose="020B0400000000000000" pitchFamily="34" charset="-122"/>
              </a:rPr>
              <a:t>5</a:t>
            </a:r>
            <a:r>
              <a:rPr lang="zh-CN" altLang="en-US" b="0" i="0" dirty="0">
                <a:solidFill>
                  <a:srgbClr val="000000"/>
                </a:solidFill>
                <a:effectLst/>
                <a:latin typeface="PingFangSC-Regular" panose="020B0400000000000000" pitchFamily="34" charset="-122"/>
                <a:ea typeface="PingFangSC-Regular" panose="020B0400000000000000" pitchFamily="34" charset="-122"/>
              </a:rPr>
              <a:t>倍的交叉验证，其中训练数据由所有生成的数据和四倍的现实世界数据组成。从图</a:t>
            </a:r>
            <a:r>
              <a:rPr lang="en-US" altLang="zh-CN" b="0" i="0" dirty="0">
                <a:solidFill>
                  <a:srgbClr val="000000"/>
                </a:solidFill>
                <a:effectLst/>
                <a:latin typeface="Helvetica Neue" panose="02000503000000020004" pitchFamily="2" charset="0"/>
                <a:ea typeface="PingFang SC" panose="020B0400000000000000" pitchFamily="34" charset="-122"/>
              </a:rPr>
              <a:t>17</a:t>
            </a:r>
            <a:r>
              <a:rPr lang="zh-CN" altLang="en-US"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Helvetica Neue" panose="02000503000000020004" pitchFamily="2" charset="0"/>
                <a:ea typeface="PingFang SC" panose="020B0400000000000000" pitchFamily="34" charset="-122"/>
              </a:rPr>
              <a:t>b</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中，我们观察到：（</a:t>
            </a:r>
            <a:r>
              <a:rPr lang="en" altLang="zh-CN" b="0" i="0" dirty="0" err="1">
                <a:solidFill>
                  <a:srgbClr val="000000"/>
                </a:solidFill>
                <a:effectLst/>
                <a:latin typeface="Helvetica Neue" panose="02000503000000020004" pitchFamily="2" charset="0"/>
                <a:ea typeface="PingFang SC" panose="020B0400000000000000" pitchFamily="34" charset="-122"/>
              </a:rPr>
              <a:t>i</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当每组由两个、三个和四个用户组成时，与仅使用生成的雷达数据相比，识别精度分别提高了</a:t>
            </a:r>
            <a:r>
              <a:rPr lang="en-US" altLang="zh-CN" b="0" i="0" dirty="0">
                <a:solidFill>
                  <a:srgbClr val="000000"/>
                </a:solidFill>
                <a:effectLst/>
                <a:latin typeface="Helvetica Neue" panose="02000503000000020004" pitchFamily="2" charset="0"/>
                <a:ea typeface="PingFang SC" panose="020B0400000000000000" pitchFamily="34" charset="-122"/>
              </a:rPr>
              <a:t>5.53%</a:t>
            </a:r>
            <a:r>
              <a:rPr lang="zh-CN" altLang="en-US" b="0" i="0" dirty="0">
                <a:solidFill>
                  <a:srgbClr val="000000"/>
                </a:solidFill>
                <a:effectLst/>
                <a:latin typeface="PingFangSC-Regular" panose="020B0400000000000000" pitchFamily="34" charset="-122"/>
                <a:ea typeface="PingFangSC-Regular" panose="020B0400000000000000" pitchFamily="34" charset="-122"/>
              </a:rPr>
              <a:t>、</a:t>
            </a:r>
            <a:r>
              <a:rPr lang="en-US" altLang="zh-CN" b="0" i="0" dirty="0">
                <a:solidFill>
                  <a:srgbClr val="000000"/>
                </a:solidFill>
                <a:effectLst/>
                <a:latin typeface="Helvetica Neue" panose="02000503000000020004" pitchFamily="2" charset="0"/>
                <a:ea typeface="PingFang SC" panose="020B0400000000000000" pitchFamily="34" charset="-122"/>
              </a:rPr>
              <a:t>5.9%</a:t>
            </a:r>
            <a:r>
              <a:rPr lang="zh-CN" altLang="en-US" b="0" i="0" dirty="0">
                <a:solidFill>
                  <a:srgbClr val="000000"/>
                </a:solidFill>
                <a:effectLst/>
                <a:latin typeface="PingFangSC-Regular" panose="020B0400000000000000" pitchFamily="34" charset="-122"/>
                <a:ea typeface="PingFangSC-Regular" panose="020B0400000000000000" pitchFamily="34" charset="-122"/>
              </a:rPr>
              <a:t>和</a:t>
            </a:r>
            <a:r>
              <a:rPr lang="en-US" altLang="zh-CN" b="0" i="0" dirty="0">
                <a:solidFill>
                  <a:srgbClr val="000000"/>
                </a:solidFill>
                <a:effectLst/>
                <a:latin typeface="Helvetica Neue" panose="02000503000000020004" pitchFamily="2" charset="0"/>
                <a:ea typeface="PingFang SC" panose="020B0400000000000000" pitchFamily="34" charset="-122"/>
              </a:rPr>
              <a:t>10.67%</a:t>
            </a:r>
            <a:r>
              <a:rPr lang="zh-CN" altLang="en-US"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Helvetica Neue" panose="02000503000000020004" pitchFamily="2" charset="0"/>
                <a:ea typeface="PingFang SC" panose="020B0400000000000000" pitchFamily="34" charset="-122"/>
              </a:rPr>
              <a:t>ii</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当每组有三个和四个用户时，识别精度分别比两个用户分别下降了</a:t>
            </a:r>
            <a:r>
              <a:rPr lang="en-US" altLang="zh-CN" b="0" i="0" dirty="0">
                <a:solidFill>
                  <a:srgbClr val="000000"/>
                </a:solidFill>
                <a:effectLst/>
                <a:latin typeface="Helvetica Neue" panose="02000503000000020004" pitchFamily="2" charset="0"/>
                <a:ea typeface="PingFang SC" panose="020B0400000000000000" pitchFamily="34" charset="-122"/>
              </a:rPr>
              <a:t>0.64%</a:t>
            </a:r>
            <a:r>
              <a:rPr lang="zh-CN" altLang="en-US" b="0" i="0" dirty="0">
                <a:solidFill>
                  <a:srgbClr val="000000"/>
                </a:solidFill>
                <a:effectLst/>
                <a:latin typeface="PingFangSC-Regular" panose="020B0400000000000000" pitchFamily="34" charset="-122"/>
                <a:ea typeface="PingFangSC-Regular" panose="020B0400000000000000" pitchFamily="34" charset="-122"/>
              </a:rPr>
              <a:t>和</a:t>
            </a:r>
            <a:r>
              <a:rPr lang="en-US" altLang="zh-CN" b="0" i="0" dirty="0">
                <a:solidFill>
                  <a:srgbClr val="000000"/>
                </a:solidFill>
                <a:effectLst/>
                <a:latin typeface="Helvetica Neue" panose="02000503000000020004" pitchFamily="2" charset="0"/>
                <a:ea typeface="PingFang SC" panose="020B0400000000000000" pitchFamily="34" charset="-122"/>
              </a:rPr>
              <a:t>1.26%</a:t>
            </a:r>
            <a:r>
              <a:rPr lang="zh-CN" altLang="en-US" b="0" i="0" dirty="0">
                <a:solidFill>
                  <a:srgbClr val="000000"/>
                </a:solidFill>
                <a:effectLst/>
                <a:latin typeface="PingFangSC-Regular" panose="020B0400000000000000" pitchFamily="34" charset="-122"/>
                <a:ea typeface="PingFangSC-Regular" panose="020B0400000000000000" pitchFamily="34" charset="-122"/>
              </a:rPr>
              <a:t>；主要原因是大量现实世界数据提高了特征学习能力；（</a:t>
            </a:r>
            <a:r>
              <a:rPr lang="en" altLang="zh-CN" b="0" i="0" dirty="0">
                <a:solidFill>
                  <a:srgbClr val="000000"/>
                </a:solidFill>
                <a:effectLst/>
                <a:latin typeface="Helvetica Neue" panose="02000503000000020004" pitchFamily="2" charset="0"/>
                <a:ea typeface="PingFang SC" panose="020B0400000000000000" pitchFamily="34" charset="-122"/>
              </a:rPr>
              <a:t>iii</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与仅使用现实世界雷达数据相比，平均识别精度提高了</a:t>
            </a:r>
            <a:r>
              <a:rPr lang="en-US" altLang="zh-CN" b="0" i="0" dirty="0">
                <a:solidFill>
                  <a:srgbClr val="000000"/>
                </a:solidFill>
                <a:effectLst/>
                <a:latin typeface="Helvetica Neue" panose="02000503000000020004" pitchFamily="2" charset="0"/>
                <a:ea typeface="PingFang SC" panose="020B0400000000000000" pitchFamily="34" charset="-122"/>
              </a:rPr>
              <a:t>1.52%</a:t>
            </a:r>
            <a:r>
              <a:rPr lang="zh-CN" altLang="en-US" b="0" i="0" dirty="0">
                <a:solidFill>
                  <a:srgbClr val="000000"/>
                </a:solidFill>
                <a:effectLst/>
                <a:latin typeface="PingFangSC-Regular" panose="020B0400000000000000" pitchFamily="34" charset="-122"/>
                <a:ea typeface="PingFangSC-Regular" panose="020B0400000000000000" pitchFamily="34" charset="-122"/>
              </a:rPr>
              <a:t>。</a:t>
            </a:r>
            <a:endParaRPr lang="en-US" altLang="zh-CN" b="0" i="0" dirty="0">
              <a:solidFill>
                <a:srgbClr val="000000"/>
              </a:solidFill>
              <a:effectLst/>
              <a:latin typeface="PingFangSC-Regular" panose="020B0400000000000000" pitchFamily="34" charset="-122"/>
              <a:ea typeface="PingFangSC-Regular"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PingFangSC-Regular" panose="020B0400000000000000" pitchFamily="34" charset="-122"/>
              <a:ea typeface="PingFangSC-Regular"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PingFangSC-Regular" panose="020B0400000000000000" pitchFamily="34" charset="-122"/>
                <a:ea typeface="PingFangSC-Regular" panose="020B0400000000000000" pitchFamily="34" charset="-122"/>
              </a:rPr>
              <a:t>首先将每组的现实世界数据分成五个折叠，然后是</a:t>
            </a:r>
            <a:r>
              <a:rPr lang="en-US" altLang="zh-CN" b="0" i="0" dirty="0">
                <a:effectLst/>
                <a:latin typeface="Helvetica Neue" panose="02000503000000020004" pitchFamily="2" charset="0"/>
                <a:ea typeface="PingFang SC" panose="020B0400000000000000" pitchFamily="34" charset="-122"/>
              </a:rPr>
              <a:t>32×75</a:t>
            </a:r>
            <a:r>
              <a:rPr lang="zh-CN" altLang="en-US" b="0" i="0" dirty="0">
                <a:effectLst/>
                <a:latin typeface="PingFangSC-Regular" panose="020B0400000000000000" pitchFamily="34" charset="-122"/>
                <a:ea typeface="PingFangSC-Regular" panose="020B0400000000000000" pitchFamily="34" charset="-122"/>
              </a:rPr>
              <a:t>的滑动窗口来处理每个折叠的拆分数据，</a:t>
            </a:r>
            <a:r>
              <a:rPr lang="zh-CN" altLang="en-US" b="0" i="0" dirty="0">
                <a:effectLst/>
                <a:latin typeface="PingFang SC" panose="020B0400000000000000" pitchFamily="34" charset="-122"/>
                <a:ea typeface="PingFang SC" panose="020B0400000000000000" pitchFamily="34" charset="-122"/>
              </a:rPr>
              <a:t>然后</a:t>
            </a:r>
            <a:r>
              <a:rPr lang="zh-CN" altLang="en-US" b="0" i="0" dirty="0">
                <a:effectLst/>
                <a:latin typeface="PingFangSC-Regular" panose="020B0400000000000000" pitchFamily="34" charset="-122"/>
                <a:ea typeface="PingFangSC-Regular" panose="020B0400000000000000" pitchFamily="34" charset="-122"/>
              </a:rPr>
              <a:t>使用所有生成的数据和四倍的现实世界数据来训练模型。图</a:t>
            </a:r>
            <a:r>
              <a:rPr lang="en-US" altLang="zh-CN" b="0" i="0" dirty="0">
                <a:effectLst/>
                <a:latin typeface="Helvetica Neue" panose="02000503000000020004" pitchFamily="2" charset="0"/>
                <a:ea typeface="PingFang SC" panose="020B0400000000000000" pitchFamily="34" charset="-122"/>
              </a:rPr>
              <a:t>17</a:t>
            </a:r>
            <a:r>
              <a:rPr lang="zh-CN" altLang="en-US" b="0" i="0" dirty="0">
                <a:effectLst/>
                <a:latin typeface="PingFangSC-Regular" panose="020B0400000000000000" pitchFamily="34" charset="-122"/>
                <a:ea typeface="PingFangSC-Regular" panose="020B0400000000000000" pitchFamily="34" charset="-122"/>
              </a:rPr>
              <a:t>（</a:t>
            </a:r>
            <a:r>
              <a:rPr lang="en" altLang="zh-CN" b="0" i="0" dirty="0">
                <a:effectLst/>
                <a:latin typeface="Helvetica Neue" panose="02000503000000020004" pitchFamily="2" charset="0"/>
                <a:ea typeface="PingFang SC" panose="020B0400000000000000" pitchFamily="34" charset="-122"/>
              </a:rPr>
              <a:t>c</a:t>
            </a:r>
            <a:r>
              <a:rPr lang="zh-CN" altLang="en" b="0" i="0" dirty="0">
                <a:effectLst/>
                <a:latin typeface="PingFangSC-Regular" panose="020B0400000000000000" pitchFamily="34" charset="-122"/>
                <a:ea typeface="PingFangSC-Regular" panose="020B0400000000000000" pitchFamily="34" charset="-122"/>
              </a:rPr>
              <a:t>）</a:t>
            </a:r>
            <a:r>
              <a:rPr lang="zh-CN" altLang="en-US" b="0" i="0" dirty="0">
                <a:effectLst/>
                <a:latin typeface="PingFangSC-Regular" panose="020B0400000000000000" pitchFamily="34" charset="-122"/>
                <a:ea typeface="PingFangSC-Regular" panose="020B0400000000000000" pitchFamily="34" charset="-122"/>
              </a:rPr>
              <a:t>显示：（</a:t>
            </a:r>
            <a:r>
              <a:rPr lang="en" altLang="zh-CN" b="0" i="0" dirty="0" err="1">
                <a:effectLst/>
                <a:latin typeface="Helvetica Neue" panose="02000503000000020004" pitchFamily="2" charset="0"/>
                <a:ea typeface="PingFang SC" panose="020B0400000000000000" pitchFamily="34" charset="-122"/>
              </a:rPr>
              <a:t>i</a:t>
            </a:r>
            <a:r>
              <a:rPr lang="zh-CN" altLang="en" b="0" i="0" dirty="0">
                <a:effectLst/>
                <a:latin typeface="PingFangSC-Regular" panose="020B0400000000000000" pitchFamily="34" charset="-122"/>
                <a:ea typeface="PingFangSC-Regular" panose="020B0400000000000000" pitchFamily="34" charset="-122"/>
              </a:rPr>
              <a:t>）</a:t>
            </a:r>
            <a:r>
              <a:rPr lang="zh-CN" altLang="en-US" b="0" i="0" dirty="0">
                <a:effectLst/>
                <a:latin typeface="PingFangSC-Regular" panose="020B0400000000000000" pitchFamily="34" charset="-122"/>
                <a:ea typeface="PingFangSC-Regular" panose="020B0400000000000000" pitchFamily="34" charset="-122"/>
              </a:rPr>
              <a:t>模型实现了最佳平均识别精度：</a:t>
            </a:r>
            <a:r>
              <a:rPr lang="en-US" altLang="zh-CN" b="0" i="0" dirty="0">
                <a:effectLst/>
                <a:latin typeface="Helvetica Neue" panose="02000503000000020004" pitchFamily="2" charset="0"/>
                <a:ea typeface="PingFang SC" panose="020B0400000000000000" pitchFamily="34" charset="-122"/>
              </a:rPr>
              <a:t>93.3%</a:t>
            </a:r>
            <a:r>
              <a:rPr lang="zh-CN" altLang="en-US" b="0" i="0" dirty="0">
                <a:effectLst/>
                <a:latin typeface="PingFangSC-Regular" panose="020B0400000000000000" pitchFamily="34" charset="-122"/>
                <a:ea typeface="PingFangSC-Regular" panose="020B0400000000000000" pitchFamily="34" charset="-122"/>
              </a:rPr>
              <a:t>；（</a:t>
            </a:r>
            <a:r>
              <a:rPr lang="en" altLang="zh-CN" b="0" i="0" dirty="0">
                <a:effectLst/>
                <a:latin typeface="Helvetica Neue" panose="02000503000000020004" pitchFamily="2" charset="0"/>
                <a:ea typeface="PingFang SC" panose="020B0400000000000000" pitchFamily="34" charset="-122"/>
              </a:rPr>
              <a:t>ii</a:t>
            </a:r>
            <a:r>
              <a:rPr lang="zh-CN" altLang="en" b="0" i="0" dirty="0">
                <a:effectLst/>
                <a:latin typeface="PingFangSC-Regular" panose="020B0400000000000000" pitchFamily="34" charset="-122"/>
                <a:ea typeface="PingFangSC-Regular" panose="020B0400000000000000" pitchFamily="34" charset="-122"/>
              </a:rPr>
              <a:t>）</a:t>
            </a:r>
            <a:r>
              <a:rPr lang="zh-CN" altLang="en-US" b="0" i="0" dirty="0">
                <a:effectLst/>
                <a:latin typeface="PingFangSC-Regular" panose="020B0400000000000000" pitchFamily="34" charset="-122"/>
                <a:ea typeface="PingFangSC-Regular" panose="020B0400000000000000" pitchFamily="34" charset="-122"/>
              </a:rPr>
              <a:t>与前三种配置相比，平均识别精度分别提高了</a:t>
            </a:r>
            <a:r>
              <a:rPr lang="en-US" altLang="zh-CN" b="0" i="0" dirty="0">
                <a:effectLst/>
                <a:latin typeface="Helvetica Neue" panose="02000503000000020004" pitchFamily="2" charset="0"/>
                <a:ea typeface="PingFang SC" panose="020B0400000000000000" pitchFamily="34" charset="-122"/>
              </a:rPr>
              <a:t>12.65%</a:t>
            </a:r>
            <a:r>
              <a:rPr lang="zh-CN" altLang="en-US" b="0" i="0" dirty="0">
                <a:effectLst/>
                <a:latin typeface="PingFangSC-Regular" panose="020B0400000000000000" pitchFamily="34" charset="-122"/>
                <a:ea typeface="PingFangSC-Regular" panose="020B0400000000000000" pitchFamily="34" charset="-122"/>
              </a:rPr>
              <a:t>、</a:t>
            </a:r>
            <a:r>
              <a:rPr lang="en-US" altLang="zh-CN" b="0" i="0" dirty="0">
                <a:effectLst/>
                <a:latin typeface="Helvetica Neue" panose="02000503000000020004" pitchFamily="2" charset="0"/>
                <a:ea typeface="PingFang SC" panose="020B0400000000000000" pitchFamily="34" charset="-122"/>
              </a:rPr>
              <a:t>6.8%</a:t>
            </a:r>
            <a:r>
              <a:rPr lang="zh-CN" altLang="en-US" b="0" i="0" dirty="0">
                <a:effectLst/>
                <a:latin typeface="PingFangSC-Regular" panose="020B0400000000000000" pitchFamily="34" charset="-122"/>
                <a:ea typeface="PingFangSC-Regular" panose="020B0400000000000000" pitchFamily="34" charset="-122"/>
              </a:rPr>
              <a:t>和</a:t>
            </a:r>
            <a:r>
              <a:rPr lang="en-US" altLang="zh-CN" b="0" i="0" dirty="0">
                <a:effectLst/>
                <a:latin typeface="Helvetica Neue" panose="02000503000000020004" pitchFamily="2" charset="0"/>
                <a:ea typeface="PingFang SC" panose="020B0400000000000000" pitchFamily="34" charset="-122"/>
              </a:rPr>
              <a:t>5.28%</a:t>
            </a:r>
            <a:r>
              <a:rPr lang="zh-CN" altLang="en-US" b="0" i="0" dirty="0">
                <a:effectLst/>
                <a:latin typeface="PingFangSC-Regular" panose="020B0400000000000000" pitchFamily="34" charset="-122"/>
                <a:ea typeface="PingFangSC-Regular" panose="020B0400000000000000" pitchFamily="34" charset="-122"/>
              </a:rPr>
              <a:t>。</a:t>
            </a:r>
            <a:endParaRPr lang="zh-CN" altLang="en-US" dirty="0">
              <a:effectLst/>
              <a:latin typeface="PingFang SC" panose="020B0400000000000000" pitchFamily="34" charset="-122"/>
              <a:ea typeface="PingFang SC"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solidFill>
                <a:srgbClr val="000000"/>
              </a:solidFill>
              <a:effectLst/>
              <a:latin typeface="PingFang SC" panose="020B0400000000000000" pitchFamily="34" charset="-122"/>
              <a:ea typeface="PingFang SC" panose="020B0400000000000000"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36</a:t>
            </a:fld>
            <a:endParaRPr kumimoji="1" lang="zh-CN" altLang="en-US"/>
          </a:p>
        </p:txBody>
      </p:sp>
    </p:spTree>
    <p:extLst>
      <p:ext uri="{BB962C8B-B14F-4D97-AF65-F5344CB8AC3E}">
        <p14:creationId xmlns:p14="http://schemas.microsoft.com/office/powerpoint/2010/main" val="36618794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PingFangSC-Regular" panose="020B0400000000000000" pitchFamily="34" charset="-122"/>
                <a:ea typeface="PingFangSC-Regular" panose="020B0400000000000000" pitchFamily="34" charset="-122"/>
              </a:rPr>
              <a:t>在三种不同的实验配置下分析每组用户的每项活动的识别准确性。从图</a:t>
            </a:r>
            <a:r>
              <a:rPr lang="en-US" altLang="zh-CN" b="0" i="0" dirty="0">
                <a:effectLst/>
                <a:latin typeface="Helvetica Neue" panose="02000503000000020004" pitchFamily="2" charset="0"/>
                <a:ea typeface="PingFang SC" panose="020B0400000000000000" pitchFamily="34" charset="-122"/>
              </a:rPr>
              <a:t>18</a:t>
            </a:r>
            <a:r>
              <a:rPr lang="zh-CN" altLang="en-US" b="0" i="0" dirty="0">
                <a:effectLst/>
                <a:latin typeface="PingFangSC-Regular" panose="020B0400000000000000" pitchFamily="34" charset="-122"/>
                <a:ea typeface="PingFangSC-Regular" panose="020B0400000000000000" pitchFamily="34" charset="-122"/>
              </a:rPr>
              <a:t>中，我们观察到：（</a:t>
            </a:r>
            <a:r>
              <a:rPr lang="en" altLang="zh-CN" b="0" i="0" dirty="0" err="1">
                <a:effectLst/>
                <a:latin typeface="Helvetica Neue" panose="02000503000000020004" pitchFamily="2" charset="0"/>
                <a:ea typeface="PingFang SC" panose="020B0400000000000000" pitchFamily="34" charset="-122"/>
              </a:rPr>
              <a:t>i</a:t>
            </a:r>
            <a:r>
              <a:rPr lang="zh-CN" altLang="en" b="0" i="0" dirty="0">
                <a:effectLst/>
                <a:latin typeface="PingFangSC-Regular" panose="020B0400000000000000" pitchFamily="34" charset="-122"/>
                <a:ea typeface="PingFangSC-Regular" panose="020B0400000000000000" pitchFamily="34" charset="-122"/>
              </a:rPr>
              <a:t>）</a:t>
            </a:r>
            <a:r>
              <a:rPr lang="zh-CN" altLang="en-US" b="0" i="0" dirty="0">
                <a:effectLst/>
                <a:latin typeface="PingFangSC-Regular" panose="020B0400000000000000" pitchFamily="34" charset="-122"/>
                <a:ea typeface="PingFangSC-Regular" panose="020B0400000000000000" pitchFamily="34" charset="-122"/>
              </a:rPr>
              <a:t>第一个配置仅对五项活动的准确率超过</a:t>
            </a:r>
            <a:r>
              <a:rPr lang="en-US" altLang="zh-CN" b="0" i="0" dirty="0">
                <a:effectLst/>
                <a:latin typeface="Helvetica Neue" panose="02000503000000020004" pitchFamily="2" charset="0"/>
                <a:ea typeface="PingFang SC" panose="020B0400000000000000" pitchFamily="34" charset="-122"/>
              </a:rPr>
              <a:t>80%</a:t>
            </a:r>
            <a:r>
              <a:rPr lang="zh-CN" altLang="en-US" b="0" i="0" dirty="0">
                <a:effectLst/>
                <a:latin typeface="PingFangSC-Regular" panose="020B0400000000000000" pitchFamily="34" charset="-122"/>
                <a:ea typeface="PingFangSC-Regular" panose="020B0400000000000000" pitchFamily="34" charset="-122"/>
              </a:rPr>
              <a:t>；（</a:t>
            </a:r>
            <a:r>
              <a:rPr lang="en" altLang="zh-CN" b="0" i="0" dirty="0">
                <a:effectLst/>
                <a:latin typeface="Helvetica Neue" panose="02000503000000020004" pitchFamily="2" charset="0"/>
                <a:ea typeface="PingFang SC" panose="020B0400000000000000" pitchFamily="34" charset="-122"/>
              </a:rPr>
              <a:t>ii</a:t>
            </a:r>
            <a:r>
              <a:rPr lang="zh-CN" altLang="en" b="0" i="0" dirty="0">
                <a:effectLst/>
                <a:latin typeface="PingFangSC-Regular" panose="020B0400000000000000" pitchFamily="34" charset="-122"/>
                <a:ea typeface="PingFangSC-Regular" panose="020B0400000000000000" pitchFamily="34" charset="-122"/>
              </a:rPr>
              <a:t>）</a:t>
            </a:r>
            <a:r>
              <a:rPr lang="zh-CN" altLang="en-US" b="0" i="0" dirty="0">
                <a:effectLst/>
                <a:latin typeface="PingFangSC-Regular" panose="020B0400000000000000" pitchFamily="34" charset="-122"/>
                <a:ea typeface="PingFangSC-Regular" panose="020B0400000000000000" pitchFamily="34" charset="-122"/>
              </a:rPr>
              <a:t>第二项配置对九项活动的准确率超过</a:t>
            </a:r>
            <a:r>
              <a:rPr lang="en-US" altLang="zh-CN" b="0" i="0" dirty="0">
                <a:effectLst/>
                <a:latin typeface="Helvetica Neue" panose="02000503000000020004" pitchFamily="2" charset="0"/>
                <a:ea typeface="PingFang SC" panose="020B0400000000000000" pitchFamily="34" charset="-122"/>
              </a:rPr>
              <a:t>80%</a:t>
            </a:r>
            <a:r>
              <a:rPr lang="zh-CN" altLang="en-US" b="0" i="0" dirty="0">
                <a:effectLst/>
                <a:latin typeface="PingFangSC-Regular" panose="020B0400000000000000" pitchFamily="34" charset="-122"/>
                <a:ea typeface="PingFangSC-Regular" panose="020B0400000000000000" pitchFamily="34" charset="-122"/>
              </a:rPr>
              <a:t>，其中四项活动超过</a:t>
            </a:r>
            <a:r>
              <a:rPr lang="en-US" altLang="zh-CN" b="0" i="0" dirty="0">
                <a:effectLst/>
                <a:latin typeface="Helvetica Neue" panose="02000503000000020004" pitchFamily="2" charset="0"/>
                <a:ea typeface="PingFang SC" panose="020B0400000000000000" pitchFamily="34" charset="-122"/>
              </a:rPr>
              <a:t>90%</a:t>
            </a:r>
            <a:r>
              <a:rPr lang="zh-CN" altLang="en-US" b="0" i="0" dirty="0">
                <a:effectLst/>
                <a:latin typeface="PingFangSC-Regular" panose="020B0400000000000000" pitchFamily="34" charset="-122"/>
                <a:ea typeface="PingFangSC-Regular" panose="020B0400000000000000" pitchFamily="34" charset="-122"/>
              </a:rPr>
              <a:t>；（</a:t>
            </a:r>
            <a:r>
              <a:rPr lang="en" altLang="zh-CN" b="0" i="0" dirty="0">
                <a:effectLst/>
                <a:latin typeface="Helvetica Neue" panose="02000503000000020004" pitchFamily="2" charset="0"/>
                <a:ea typeface="PingFang SC" panose="020B0400000000000000" pitchFamily="34" charset="-122"/>
              </a:rPr>
              <a:t>iii</a:t>
            </a:r>
            <a:r>
              <a:rPr lang="zh-CN" altLang="en" b="0" i="0" dirty="0">
                <a:effectLst/>
                <a:latin typeface="PingFangSC-Regular" panose="020B0400000000000000" pitchFamily="34" charset="-122"/>
                <a:ea typeface="PingFangSC-Regular" panose="020B0400000000000000" pitchFamily="34" charset="-122"/>
              </a:rPr>
              <a:t>）</a:t>
            </a:r>
            <a:r>
              <a:rPr lang="zh-CN" altLang="en-US" b="0" i="0" dirty="0">
                <a:effectLst/>
                <a:latin typeface="PingFangSC-Regular" panose="020B0400000000000000" pitchFamily="34" charset="-122"/>
                <a:ea typeface="PingFangSC-Regular" panose="020B0400000000000000" pitchFamily="34" charset="-122"/>
              </a:rPr>
              <a:t>第三项配置对所有活动的准确率超过</a:t>
            </a:r>
            <a:r>
              <a:rPr lang="en-US" altLang="zh-CN" b="0" i="0" dirty="0">
                <a:effectLst/>
                <a:latin typeface="Helvetica Neue" panose="02000503000000020004" pitchFamily="2" charset="0"/>
                <a:ea typeface="PingFang SC" panose="020B0400000000000000" pitchFamily="34" charset="-122"/>
              </a:rPr>
              <a:t>80%</a:t>
            </a:r>
            <a:r>
              <a:rPr lang="zh-CN" altLang="en-US" b="0" i="0" dirty="0">
                <a:effectLst/>
                <a:latin typeface="PingFangSC-Regular" panose="020B0400000000000000" pitchFamily="34" charset="-122"/>
                <a:ea typeface="PingFangSC-Regular" panose="020B0400000000000000" pitchFamily="34" charset="-122"/>
              </a:rPr>
              <a:t>，甚至其中九项活动超过</a:t>
            </a:r>
            <a:r>
              <a:rPr lang="en-US" altLang="zh-CN" b="0" i="0" dirty="0">
                <a:effectLst/>
                <a:latin typeface="Helvetica Neue" panose="02000503000000020004" pitchFamily="2" charset="0"/>
                <a:ea typeface="PingFang SC" panose="020B0400000000000000" pitchFamily="34" charset="-122"/>
              </a:rPr>
              <a:t>90%</a:t>
            </a:r>
            <a:r>
              <a:rPr lang="zh-CN" altLang="en-US" b="0" i="0" dirty="0">
                <a:effectLst/>
                <a:latin typeface="PingFangSC-Regular" panose="020B0400000000000000" pitchFamily="34" charset="-122"/>
                <a:ea typeface="PingFangSC-Regular" panose="020B0400000000000000" pitchFamily="34" charset="-122"/>
              </a:rPr>
              <a:t>。</a:t>
            </a:r>
            <a:endParaRPr lang="zh-CN" altLang="en-US" dirty="0">
              <a:effectLst/>
              <a:latin typeface="PingFang SC" panose="020B0400000000000000" pitchFamily="34" charset="-122"/>
              <a:ea typeface="PingFang SC" panose="020B0400000000000000"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37</a:t>
            </a:fld>
            <a:endParaRPr kumimoji="1" lang="zh-CN" altLang="en-US"/>
          </a:p>
        </p:txBody>
      </p:sp>
    </p:spTree>
    <p:extLst>
      <p:ext uri="{BB962C8B-B14F-4D97-AF65-F5344CB8AC3E}">
        <p14:creationId xmlns:p14="http://schemas.microsoft.com/office/powerpoint/2010/main" val="21075286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PingFangSC-Regular" panose="020B0400000000000000" pitchFamily="34" charset="-122"/>
                <a:ea typeface="PingFangSC-Regular" panose="020B0400000000000000" pitchFamily="34" charset="-122"/>
              </a:rPr>
              <a:t>此外，更改现实世界数据的比例，以检查其在不同比例下的表现。可以看出，随着现实世界数据量的增加，识别精度不断提高。</a:t>
            </a:r>
            <a:endParaRPr lang="zh-CN" altLang="en-US" dirty="0">
              <a:effectLst/>
              <a:latin typeface="PingFang SC" panose="020B0400000000000000" pitchFamily="34" charset="-122"/>
              <a:ea typeface="PingFang SC" panose="020B0400000000000000"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38</a:t>
            </a:fld>
            <a:endParaRPr kumimoji="1" lang="zh-CN" altLang="en-US"/>
          </a:p>
        </p:txBody>
      </p:sp>
    </p:spTree>
    <p:extLst>
      <p:ext uri="{BB962C8B-B14F-4D97-AF65-F5344CB8AC3E}">
        <p14:creationId xmlns:p14="http://schemas.microsoft.com/office/powerpoint/2010/main" val="22435849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此外还做了一些消融研究，验证了这个模型各个步骤的必要性。</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衰减系数：</a:t>
            </a:r>
            <a:r>
              <a:rPr lang="zh-CN" altLang="en-US" b="0" i="0" dirty="0">
                <a:solidFill>
                  <a:srgbClr val="000000"/>
                </a:solidFill>
                <a:effectLst/>
                <a:latin typeface="PingFangSC-Regular" panose="020B0400000000000000" pitchFamily="34" charset="-122"/>
                <a:ea typeface="PingFangSC-Regular" panose="020B0400000000000000" pitchFamily="34" charset="-122"/>
              </a:rPr>
              <a:t>对于单人场景，当</a:t>
            </a:r>
            <a:r>
              <a:rPr lang="el-GR" altLang="zh-CN" b="0" i="0" dirty="0">
                <a:solidFill>
                  <a:srgbClr val="000000"/>
                </a:solidFill>
                <a:effectLst/>
                <a:latin typeface="PingFangSC-Regular" panose="020B0400000000000000" pitchFamily="34" charset="-122"/>
                <a:ea typeface="PingFangSC-Regular" panose="020B0400000000000000" pitchFamily="34" charset="-122"/>
              </a:rPr>
              <a:t>γ = 0.1</a:t>
            </a:r>
            <a:r>
              <a:rPr lang="zh-CN" altLang="en-US" b="0" i="0" dirty="0">
                <a:solidFill>
                  <a:srgbClr val="000000"/>
                </a:solidFill>
                <a:effectLst/>
                <a:latin typeface="PingFangSC-Regular" panose="020B0400000000000000" pitchFamily="34" charset="-122"/>
                <a:ea typeface="PingFangSC-Regular" panose="020B0400000000000000" pitchFamily="34" charset="-122"/>
              </a:rPr>
              <a:t>时，</a:t>
            </a:r>
            <a:r>
              <a:rPr lang="en" altLang="zh-CN" b="0" i="0" dirty="0">
                <a:solidFill>
                  <a:srgbClr val="000000"/>
                </a:solidFill>
                <a:effectLst/>
                <a:latin typeface="PingFangSC-Regular" panose="020B0400000000000000" pitchFamily="34" charset="-122"/>
                <a:ea typeface="PingFangSC-Regular" panose="020B0400000000000000" pitchFamily="34" charset="-122"/>
              </a:rPr>
              <a:t>MAE</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en" altLang="zh-CN" b="0" i="0" dirty="0">
                <a:solidFill>
                  <a:srgbClr val="000000"/>
                </a:solidFill>
                <a:effectLst/>
                <a:latin typeface="PingFangSC-Regular" panose="020B0400000000000000" pitchFamily="34" charset="-122"/>
                <a:ea typeface="PingFangSC-Regular" panose="020B0400000000000000" pitchFamily="34" charset="-122"/>
              </a:rPr>
              <a:t>SD</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达到最小值，表明生成的数据最接近现实世界的数据。多人类场景也有同样的变化趋势。原因是：（</a:t>
            </a:r>
            <a:r>
              <a:rPr lang="en" altLang="zh-CN" b="0" i="0" dirty="0" err="1">
                <a:solidFill>
                  <a:srgbClr val="000000"/>
                </a:solidFill>
                <a:effectLst/>
                <a:latin typeface="PingFangSC-Regular" panose="020B0400000000000000" pitchFamily="34" charset="-122"/>
                <a:ea typeface="PingFangSC-Regular" panose="020B0400000000000000" pitchFamily="34" charset="-122"/>
              </a:rPr>
              <a:t>i</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当</a:t>
            </a:r>
            <a:r>
              <a:rPr lang="el-GR" altLang="zh-CN" b="0" i="0" dirty="0">
                <a:solidFill>
                  <a:srgbClr val="000000"/>
                </a:solidFill>
                <a:effectLst/>
                <a:latin typeface="PingFangSC-Regular" panose="020B0400000000000000" pitchFamily="34" charset="-122"/>
                <a:ea typeface="PingFangSC-Regular" panose="020B0400000000000000" pitchFamily="34" charset="-122"/>
              </a:rPr>
              <a:t>γ</a:t>
            </a:r>
            <a:r>
              <a:rPr lang="zh-CN" altLang="en-US" b="0" i="0" dirty="0">
                <a:solidFill>
                  <a:srgbClr val="000000"/>
                </a:solidFill>
                <a:effectLst/>
                <a:latin typeface="PingFangSC-Regular" panose="020B0400000000000000" pitchFamily="34" charset="-122"/>
                <a:ea typeface="PingFangSC-Regular" panose="020B0400000000000000" pitchFamily="34" charset="-122"/>
              </a:rPr>
              <a:t>太小时，接收器将接收应该消失的雷达信号，导致信号噪声过大；（</a:t>
            </a:r>
            <a:r>
              <a:rPr lang="en" altLang="zh-CN" b="0" i="0" dirty="0">
                <a:solidFill>
                  <a:srgbClr val="000000"/>
                </a:solidFill>
                <a:effectLst/>
                <a:latin typeface="PingFangSC-Regular" panose="020B0400000000000000" pitchFamily="34" charset="-122"/>
                <a:ea typeface="PingFangSC-Regular" panose="020B0400000000000000" pitchFamily="34" charset="-122"/>
              </a:rPr>
              <a:t>ii</a:t>
            </a:r>
            <a:r>
              <a:rPr lang="zh-CN" altLang="en" b="0" i="0" dirty="0">
                <a:solidFill>
                  <a:srgbClr val="000000"/>
                </a:solidFill>
                <a:effectLst/>
                <a:latin typeface="PingFangSC-Regular" panose="020B0400000000000000" pitchFamily="34" charset="-122"/>
                <a:ea typeface="PingFangSC-Regular" panose="020B0400000000000000" pitchFamily="34" charset="-122"/>
              </a:rPr>
              <a:t>）</a:t>
            </a:r>
            <a:r>
              <a:rPr lang="zh-CN" altLang="en-US" b="0" i="0" dirty="0">
                <a:solidFill>
                  <a:srgbClr val="000000"/>
                </a:solidFill>
                <a:effectLst/>
                <a:latin typeface="PingFangSC-Regular" panose="020B0400000000000000" pitchFamily="34" charset="-122"/>
                <a:ea typeface="PingFangSC-Regular" panose="020B0400000000000000" pitchFamily="34" charset="-122"/>
              </a:rPr>
              <a:t>当</a:t>
            </a:r>
            <a:r>
              <a:rPr lang="el-GR" altLang="zh-CN" b="0" i="0" dirty="0">
                <a:solidFill>
                  <a:srgbClr val="000000"/>
                </a:solidFill>
                <a:effectLst/>
                <a:latin typeface="PingFangSC-Regular" panose="020B0400000000000000" pitchFamily="34" charset="-122"/>
                <a:ea typeface="PingFangSC-Regular" panose="020B0400000000000000" pitchFamily="34" charset="-122"/>
              </a:rPr>
              <a:t>γ</a:t>
            </a:r>
            <a:r>
              <a:rPr lang="zh-CN" altLang="en-US" b="0" i="0" dirty="0">
                <a:solidFill>
                  <a:srgbClr val="000000"/>
                </a:solidFill>
                <a:effectLst/>
                <a:latin typeface="PingFangSC-Regular" panose="020B0400000000000000" pitchFamily="34" charset="-122"/>
                <a:ea typeface="PingFangSC-Regular" panose="020B0400000000000000" pitchFamily="34" charset="-122"/>
              </a:rPr>
              <a:t>太大时，雷达信号在传播过程中严重丢失，使生成的数据过于稀疏。</a:t>
            </a:r>
            <a:endParaRPr lang="zh-CN" altLang="en-US" dirty="0">
              <a:solidFill>
                <a:srgbClr val="000000"/>
              </a:solidFill>
              <a:effectLst/>
              <a:latin typeface="PingFang SC" panose="020B0400000000000000" pitchFamily="34" charset="-122"/>
              <a:ea typeface="PingFang SC" panose="020B0400000000000000"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39</a:t>
            </a:fld>
            <a:endParaRPr kumimoji="1" lang="zh-CN" altLang="en-US"/>
          </a:p>
        </p:txBody>
      </p:sp>
    </p:spTree>
    <p:extLst>
      <p:ext uri="{BB962C8B-B14F-4D97-AF65-F5344CB8AC3E}">
        <p14:creationId xmlns:p14="http://schemas.microsoft.com/office/powerpoint/2010/main" val="21268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提出了一种解决雷达数据缺乏问题的方法，设计了一个模型，包含两个组件，分别可以消除冗余保证模型稳定性，以及可以模拟多人反射及衰减情况，克服了刚开始提到的三个挑战。模型评估结果也是良好的。</a:t>
            </a:r>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40</a:t>
            </a:fld>
            <a:endParaRPr kumimoji="1" lang="zh-CN" altLang="en-US"/>
          </a:p>
        </p:txBody>
      </p:sp>
    </p:spTree>
    <p:extLst>
      <p:ext uri="{BB962C8B-B14F-4D97-AF65-F5344CB8AC3E}">
        <p14:creationId xmlns:p14="http://schemas.microsoft.com/office/powerpoint/2010/main" val="1469971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作者的想法是利用其他数据源生成雷达数据。调查了最近的数据生成工作，发现有许多数据源可以生成雷达数据。然而，不同的数据来源具有不同的局限性。通过对比四种主流的数据源，比较它们的优劣，最后选择了基于视频的解决方案。</a:t>
            </a:r>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5</a:t>
            </a:fld>
            <a:endParaRPr kumimoji="1" lang="zh-CN" altLang="en-US"/>
          </a:p>
        </p:txBody>
      </p:sp>
    </p:spTree>
    <p:extLst>
      <p:ext uri="{BB962C8B-B14F-4D97-AF65-F5344CB8AC3E}">
        <p14:creationId xmlns:p14="http://schemas.microsoft.com/office/powerpoint/2010/main" val="34052084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41</a:t>
            </a:fld>
            <a:endParaRPr kumimoji="1" lang="zh-CN" altLang="en-US"/>
          </a:p>
        </p:txBody>
      </p:sp>
    </p:spTree>
    <p:extLst>
      <p:ext uri="{BB962C8B-B14F-4D97-AF65-F5344CB8AC3E}">
        <p14:creationId xmlns:p14="http://schemas.microsoft.com/office/powerpoint/2010/main" val="24736942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42</a:t>
            </a:fld>
            <a:endParaRPr kumimoji="1" lang="zh-CN" altLang="en-US"/>
          </a:p>
        </p:txBody>
      </p:sp>
    </p:spTree>
    <p:extLst>
      <p:ext uri="{BB962C8B-B14F-4D97-AF65-F5344CB8AC3E}">
        <p14:creationId xmlns:p14="http://schemas.microsoft.com/office/powerpoint/2010/main" val="26652460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43</a:t>
            </a:fld>
            <a:endParaRPr kumimoji="1" lang="zh-CN" altLang="en-US"/>
          </a:p>
        </p:txBody>
      </p:sp>
    </p:spTree>
    <p:extLst>
      <p:ext uri="{BB962C8B-B14F-4D97-AF65-F5344CB8AC3E}">
        <p14:creationId xmlns:p14="http://schemas.microsoft.com/office/powerpoint/2010/main" val="30884585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44</a:t>
            </a:fld>
            <a:endParaRPr kumimoji="1" lang="zh-CN" altLang="en-US"/>
          </a:p>
        </p:txBody>
      </p:sp>
    </p:spTree>
    <p:extLst>
      <p:ext uri="{BB962C8B-B14F-4D97-AF65-F5344CB8AC3E}">
        <p14:creationId xmlns:p14="http://schemas.microsoft.com/office/powerpoint/2010/main" val="136318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45</a:t>
            </a:fld>
            <a:endParaRPr kumimoji="1" lang="zh-CN" altLang="en-US"/>
          </a:p>
        </p:txBody>
      </p:sp>
    </p:spTree>
    <p:extLst>
      <p:ext uri="{BB962C8B-B14F-4D97-AF65-F5344CB8AC3E}">
        <p14:creationId xmlns:p14="http://schemas.microsoft.com/office/powerpoint/2010/main" val="3175936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最近也有基于视频生成数据这方面的相关工作，但目前为止仍然存在三个关键的问题。</a:t>
            </a:r>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6</a:t>
            </a:fld>
            <a:endParaRPr kumimoji="1" lang="zh-CN" altLang="en-US"/>
          </a:p>
        </p:txBody>
      </p:sp>
    </p:spTree>
    <p:extLst>
      <p:ext uri="{BB962C8B-B14F-4D97-AF65-F5344CB8AC3E}">
        <p14:creationId xmlns:p14="http://schemas.microsoft.com/office/powerpoint/2010/main" val="2345173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PingFangSC-Regular" panose="020B0400000000000000" pitchFamily="34" charset="-122"/>
                <a:ea typeface="PingFangSC-Regular" panose="020B0400000000000000" pitchFamily="34" charset="-122"/>
              </a:rPr>
              <a:t>这也是作者面临的三个关键挑战。</a:t>
            </a:r>
            <a:endParaRPr lang="en-US" altLang="zh-CN" b="0" i="0" dirty="0">
              <a:effectLst/>
              <a:latin typeface="PingFangSC-Regular" panose="020B0400000000000000" pitchFamily="34" charset="-122"/>
              <a:ea typeface="PingFangSC-Regular" panose="020B0400000000000000" pitchFamily="34" charset="-122"/>
            </a:endParaRPr>
          </a:p>
          <a:p>
            <a:r>
              <a:rPr lang="zh-CN" altLang="en-US" b="0" i="0" dirty="0">
                <a:effectLst/>
                <a:latin typeface="PingFangSC-Regular" panose="020B0400000000000000" pitchFamily="34" charset="-122"/>
                <a:ea typeface="PingFangSC-Regular" panose="020B0400000000000000" pitchFamily="34" charset="-122"/>
              </a:rPr>
              <a:t>那对于第一个是。。。</a:t>
            </a:r>
            <a:endParaRPr lang="en-US" altLang="zh-CN" b="0" i="0" dirty="0">
              <a:effectLst/>
              <a:latin typeface="PingFangSC-Regular" panose="020B0400000000000000" pitchFamily="34" charset="-122"/>
              <a:ea typeface="PingFangSC-Regular"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PingFangSC-Regular" panose="020B0400000000000000" pitchFamily="34" charset="-122"/>
                <a:ea typeface="PingFangSC-Regular" panose="020B0400000000000000" pitchFamily="34" charset="-122"/>
              </a:rPr>
              <a:t>最新工作要求多人相距足够远，以便进行分割和跟踪。这里是一个</a:t>
            </a:r>
            <a:r>
              <a:rPr lang="zh-CN" altLang="en-US" b="0" i="0" dirty="0">
                <a:solidFill>
                  <a:srgbClr val="000000"/>
                </a:solidFill>
                <a:effectLst/>
                <a:latin typeface="Microsoft YaHei" panose="020B0503020204020204" pitchFamily="34" charset="-122"/>
                <a:ea typeface="Microsoft YaHei" panose="020B0503020204020204" pitchFamily="34" charset="-122"/>
              </a:rPr>
              <a:t>多人活动识别的例子。</a:t>
            </a:r>
            <a:r>
              <a:rPr lang="zh-CN" altLang="en-US" b="0" i="0" dirty="0">
                <a:effectLst/>
                <a:latin typeface="PingFangSC-Regular" panose="020B0400000000000000" pitchFamily="34" charset="-122"/>
                <a:ea typeface="PingFangSC-Regular" panose="020B0400000000000000" pitchFamily="34" charset="-122"/>
              </a:rPr>
              <a:t>如图（</a:t>
            </a:r>
            <a:r>
              <a:rPr lang="en" altLang="zh-CN" b="0" i="0" dirty="0">
                <a:effectLst/>
                <a:latin typeface="Helvetica Neue" panose="02000503000000020004" pitchFamily="2" charset="0"/>
                <a:ea typeface="PingFang SC" panose="020B0400000000000000" pitchFamily="34" charset="-122"/>
              </a:rPr>
              <a:t>a</a:t>
            </a:r>
            <a:r>
              <a:rPr lang="zh-CN" altLang="en" b="0" i="0" dirty="0">
                <a:effectLst/>
                <a:latin typeface="PingFangSC-Regular" panose="020B0400000000000000" pitchFamily="34" charset="-122"/>
                <a:ea typeface="PingFangSC-Regular" panose="020B0400000000000000" pitchFamily="34" charset="-122"/>
              </a:rPr>
              <a:t>）</a:t>
            </a:r>
            <a:r>
              <a:rPr lang="zh-CN" altLang="en-US" b="0" i="0" dirty="0">
                <a:effectLst/>
                <a:latin typeface="PingFangSC-Regular" panose="020B0400000000000000" pitchFamily="34" charset="-122"/>
                <a:ea typeface="PingFangSC-Regular" panose="020B0400000000000000" pitchFamily="34" charset="-122"/>
              </a:rPr>
              <a:t>所示，最先进的</a:t>
            </a:r>
            <a:r>
              <a:rPr lang="en" altLang="zh-CN" b="0" i="0" dirty="0">
                <a:effectLst/>
                <a:latin typeface="Helvetica Neue" panose="02000503000000020004" pitchFamily="2" charset="0"/>
                <a:ea typeface="PingFang SC" panose="020B0400000000000000" pitchFamily="34" charset="-122"/>
              </a:rPr>
              <a:t>Vid2Doppler</a:t>
            </a:r>
            <a:r>
              <a:rPr lang="zh-CN" altLang="en-US" b="0" i="0" dirty="0">
                <a:effectLst/>
                <a:latin typeface="PingFangSC-Regular" panose="020B0400000000000000" pitchFamily="34" charset="-122"/>
                <a:ea typeface="PingFangSC-Regular" panose="020B0400000000000000" pitchFamily="34" charset="-122"/>
              </a:rPr>
              <a:t>模型无法识别生成的雷达数据的多人活动。相比之下，我们需要生成</a:t>
            </a:r>
            <a:r>
              <a:rPr lang="en-US" altLang="zh-CN" b="0" i="0" dirty="0">
                <a:effectLst/>
                <a:latin typeface="PingFangSC-Regular" panose="020B0400000000000000" pitchFamily="34" charset="-122"/>
                <a:ea typeface="PingFangSC-Regular" panose="020B0400000000000000" pitchFamily="34" charset="-122"/>
              </a:rPr>
              <a:t>b</a:t>
            </a:r>
            <a:r>
              <a:rPr lang="zh-CN" altLang="en-US" b="0" i="0" dirty="0">
                <a:effectLst/>
                <a:latin typeface="PingFangSC-Regular" panose="020B0400000000000000" pitchFamily="34" charset="-122"/>
                <a:ea typeface="PingFangSC-Regular" panose="020B0400000000000000" pitchFamily="34" charset="-122"/>
              </a:rPr>
              <a:t>图这样的理想数据来识别多人活动。</a:t>
            </a:r>
            <a:endParaRPr lang="zh-CN" altLang="en-US" dirty="0">
              <a:effectLst/>
              <a:latin typeface="PingFang SC" panose="020B0400000000000000" pitchFamily="34" charset="-122"/>
              <a:ea typeface="PingFang SC" panose="020B0400000000000000" pitchFamily="34" charset="-122"/>
            </a:endParaRPr>
          </a:p>
          <a:p>
            <a:endParaRPr lang="zh-CN" altLang="en-US" dirty="0">
              <a:effectLst/>
              <a:latin typeface="PingFang SC" panose="020B0400000000000000" pitchFamily="34" charset="-122"/>
              <a:ea typeface="PingFang SC" panose="020B0400000000000000" pitchFamily="34" charset="-122"/>
            </a:endParaRPr>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7</a:t>
            </a:fld>
            <a:endParaRPr kumimoji="1" lang="zh-CN" altLang="en-US"/>
          </a:p>
        </p:txBody>
      </p:sp>
    </p:spTree>
    <p:extLst>
      <p:ext uri="{BB962C8B-B14F-4D97-AF65-F5344CB8AC3E}">
        <p14:creationId xmlns:p14="http://schemas.microsoft.com/office/powerpoint/2010/main" val="522421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PingFangSC-Regular" panose="020B0400000000000000" pitchFamily="34" charset="-122"/>
                <a:ea typeface="PingFangSC-Regular" panose="020B0400000000000000" pitchFamily="34" charset="-122"/>
              </a:rPr>
              <a:t>对于第二个挑战。理想情况下，我们希望生成的数据可以转换为其他数据类型，可以服务于各种应用场景。这就要求同时考虑两个重要因素：（</a:t>
            </a:r>
            <a:r>
              <a:rPr lang="en" altLang="zh-CN" b="0" i="0" dirty="0" err="1">
                <a:effectLst/>
                <a:latin typeface="Helvetica Neue" panose="02000503000000020004" pitchFamily="2" charset="0"/>
                <a:ea typeface="PingFang SC" panose="020B0400000000000000" pitchFamily="34" charset="-122"/>
              </a:rPr>
              <a:t>i</a:t>
            </a:r>
            <a:r>
              <a:rPr lang="zh-CN" altLang="en" b="0" i="0" dirty="0">
                <a:effectLst/>
                <a:latin typeface="PingFangSC-Regular" panose="020B0400000000000000" pitchFamily="34" charset="-122"/>
                <a:ea typeface="PingFangSC-Regular" panose="020B0400000000000000" pitchFamily="34" charset="-122"/>
              </a:rPr>
              <a:t>）</a:t>
            </a:r>
            <a:r>
              <a:rPr lang="zh-CN" altLang="en-US" b="0" i="0" dirty="0">
                <a:effectLst/>
                <a:latin typeface="PingFangSC-Regular" panose="020B0400000000000000" pitchFamily="34" charset="-122"/>
                <a:ea typeface="PingFangSC-Regular" panose="020B0400000000000000" pitchFamily="34" charset="-122"/>
              </a:rPr>
              <a:t>准确的多人深度信息；（</a:t>
            </a:r>
            <a:r>
              <a:rPr lang="en" altLang="zh-CN" b="0" i="0" dirty="0">
                <a:effectLst/>
                <a:latin typeface="Helvetica Neue" panose="02000503000000020004" pitchFamily="2" charset="0"/>
                <a:ea typeface="PingFang SC" panose="020B0400000000000000" pitchFamily="34" charset="-122"/>
              </a:rPr>
              <a:t>ii</a:t>
            </a:r>
            <a:r>
              <a:rPr lang="zh-CN" altLang="en" b="0" i="0" dirty="0">
                <a:effectLst/>
                <a:latin typeface="PingFangSC-Regular" panose="020B0400000000000000" pitchFamily="34" charset="-122"/>
                <a:ea typeface="PingFangSC-Regular" panose="020B0400000000000000" pitchFamily="34" charset="-122"/>
              </a:rPr>
              <a:t>）</a:t>
            </a:r>
            <a:r>
              <a:rPr lang="zh-CN" altLang="en-US" b="0" i="0" dirty="0">
                <a:effectLst/>
                <a:latin typeface="PingFangSC-Regular" panose="020B0400000000000000" pitchFamily="34" charset="-122"/>
                <a:ea typeface="PingFangSC-Regular" panose="020B0400000000000000" pitchFamily="34" charset="-122"/>
              </a:rPr>
              <a:t>人体网格的准确提取。如果深度信息和人类网格存在重大偏差，生成的雷达数据将有严重的偏移和跳跃。</a:t>
            </a:r>
            <a:r>
              <a:rPr lang="en-US" altLang="zh-CN" b="0" i="0" dirty="0">
                <a:effectLst/>
                <a:latin typeface="PingFangSC-Regular" panose="020B0400000000000000" pitchFamily="34" charset="-122"/>
                <a:ea typeface="PingFangSC-Regular" panose="020B0400000000000000" pitchFamily="34" charset="-122"/>
              </a:rPr>
              <a:t>【</a:t>
            </a:r>
            <a:r>
              <a:rPr lang="zh-CN" altLang="en-US" b="0" i="0" dirty="0">
                <a:effectLst/>
                <a:latin typeface="PingFangSC-Regular" panose="020B0400000000000000" pitchFamily="34" charset="-122"/>
                <a:ea typeface="PingFangSC-Regular" panose="020B0400000000000000" pitchFamily="34" charset="-122"/>
              </a:rPr>
              <a:t>例如，当两个连续帧的深度信息和网格提取的误差为</a:t>
            </a:r>
            <a:r>
              <a:rPr lang="en-US" altLang="zh-CN" b="0" i="0" dirty="0">
                <a:effectLst/>
                <a:latin typeface="Helvetica Neue" panose="02000503000000020004" pitchFamily="2" charset="0"/>
                <a:ea typeface="PingFang SC" panose="020B0400000000000000" pitchFamily="34" charset="-122"/>
              </a:rPr>
              <a:t>0.2</a:t>
            </a:r>
            <a:r>
              <a:rPr lang="en" altLang="zh-CN" b="0" i="0" dirty="0">
                <a:effectLst/>
                <a:latin typeface="Helvetica Neue" panose="02000503000000020004" pitchFamily="2" charset="0"/>
                <a:ea typeface="PingFang SC" panose="020B0400000000000000" pitchFamily="34" charset="-122"/>
              </a:rPr>
              <a:t>m</a:t>
            </a:r>
            <a:r>
              <a:rPr lang="zh-CN" altLang="en-US" b="0" i="0" dirty="0">
                <a:effectLst/>
                <a:latin typeface="PingFangSC-Regular" panose="020B0400000000000000" pitchFamily="34" charset="-122"/>
                <a:ea typeface="PingFangSC-Regular" panose="020B0400000000000000" pitchFamily="34" charset="-122"/>
              </a:rPr>
              <a:t>和</a:t>
            </a:r>
            <a:r>
              <a:rPr lang="en-US" altLang="zh-CN" b="0" i="0" dirty="0">
                <a:effectLst/>
                <a:latin typeface="Helvetica Neue" panose="02000503000000020004" pitchFamily="2" charset="0"/>
                <a:ea typeface="PingFang SC" panose="020B0400000000000000" pitchFamily="34" charset="-122"/>
              </a:rPr>
              <a:t>0.05</a:t>
            </a:r>
            <a:r>
              <a:rPr lang="en" altLang="zh-CN" b="0" i="0" dirty="0">
                <a:effectLst/>
                <a:latin typeface="Helvetica Neue" panose="02000503000000020004" pitchFamily="2" charset="0"/>
                <a:ea typeface="PingFang SC" panose="020B0400000000000000" pitchFamily="34" charset="-122"/>
              </a:rPr>
              <a:t>m</a:t>
            </a:r>
            <a:r>
              <a:rPr lang="zh-CN" altLang="en-US" b="0" i="0" dirty="0">
                <a:effectLst/>
                <a:latin typeface="PingFangSC-Regular" panose="020B0400000000000000" pitchFamily="34" charset="-122"/>
                <a:ea typeface="PingFangSC-Regular" panose="020B0400000000000000" pitchFamily="34" charset="-122"/>
              </a:rPr>
              <a:t>时，计算的径向速度误差分别约为</a:t>
            </a:r>
            <a:r>
              <a:rPr lang="en-US" altLang="zh-CN" b="0" i="0" dirty="0">
                <a:effectLst/>
                <a:latin typeface="Helvetica Neue" panose="02000503000000020004" pitchFamily="2" charset="0"/>
                <a:ea typeface="PingFang SC" panose="020B0400000000000000" pitchFamily="34" charset="-122"/>
              </a:rPr>
              <a:t>3</a:t>
            </a:r>
            <a:r>
              <a:rPr lang="en" altLang="zh-CN" b="0" i="0" dirty="0">
                <a:effectLst/>
                <a:latin typeface="Helvetica Neue" panose="02000503000000020004" pitchFamily="2" charset="0"/>
                <a:ea typeface="PingFang SC" panose="020B0400000000000000" pitchFamily="34" charset="-122"/>
              </a:rPr>
              <a:t>m/s</a:t>
            </a:r>
            <a:r>
              <a:rPr lang="zh-CN" altLang="en-US" b="0" i="0" dirty="0">
                <a:effectLst/>
                <a:latin typeface="PingFangSC-Regular" panose="020B0400000000000000" pitchFamily="34" charset="-122"/>
                <a:ea typeface="PingFangSC-Regular" panose="020B0400000000000000" pitchFamily="34" charset="-122"/>
              </a:rPr>
              <a:t>和</a:t>
            </a:r>
            <a:r>
              <a:rPr lang="en-US" altLang="zh-CN" b="0" i="0" dirty="0">
                <a:effectLst/>
                <a:latin typeface="Helvetica Neue" panose="02000503000000020004" pitchFamily="2" charset="0"/>
                <a:ea typeface="PingFang SC" panose="020B0400000000000000" pitchFamily="34" charset="-122"/>
              </a:rPr>
              <a:t>0.8</a:t>
            </a:r>
            <a:r>
              <a:rPr lang="en" altLang="zh-CN" b="0" i="0" dirty="0">
                <a:effectLst/>
                <a:latin typeface="Helvetica Neue" panose="02000503000000020004" pitchFamily="2" charset="0"/>
                <a:ea typeface="PingFang SC" panose="020B0400000000000000" pitchFamily="34" charset="-122"/>
              </a:rPr>
              <a:t>m/s</a:t>
            </a:r>
            <a:r>
              <a:rPr lang="zh-CN" altLang="en" b="0" i="0" dirty="0">
                <a:effectLst/>
                <a:latin typeface="PingFangSC-Regular" panose="020B0400000000000000" pitchFamily="34" charset="-122"/>
                <a:ea typeface="PingFangSC-Regular" panose="020B0400000000000000" pitchFamily="34" charset="-122"/>
              </a:rPr>
              <a:t>，</a:t>
            </a:r>
            <a:r>
              <a:rPr lang="zh-CN" altLang="en-US" b="0" i="0" dirty="0">
                <a:effectLst/>
                <a:latin typeface="PingFangSC-Regular" panose="020B0400000000000000" pitchFamily="34" charset="-122"/>
                <a:ea typeface="PingFangSC-Regular" panose="020B0400000000000000" pitchFamily="34" charset="-122"/>
              </a:rPr>
              <a:t>导致信号强度的错误叠加。</a:t>
            </a:r>
            <a:r>
              <a:rPr lang="en-US" altLang="zh-CN" b="0" i="0" dirty="0">
                <a:effectLst/>
                <a:latin typeface="PingFang SC" panose="020B0400000000000000" pitchFamily="34" charset="-122"/>
                <a:ea typeface="PingFang SC" panose="020B0400000000000000" pitchFamily="34" charset="-122"/>
              </a:rPr>
              <a:t>】</a:t>
            </a:r>
            <a:br>
              <a:rPr lang="zh-CN" altLang="en-US" dirty="0">
                <a:effectLst/>
                <a:latin typeface="Helvetica Neue" panose="02000503000000020004" pitchFamily="2" charset="0"/>
              </a:rPr>
            </a:br>
            <a:endParaRPr lang="zh-CN" altLang="en-US" dirty="0">
              <a:effectLst/>
              <a:latin typeface="Helvetica Neue" panose="02000503000000020004" pitchFamily="2" charset="0"/>
            </a:endParaRPr>
          </a:p>
          <a:p>
            <a:endParaRPr lang="zh-CN" altLang="en-US" dirty="0">
              <a:effectLst/>
              <a:latin typeface="PingFang SC" panose="020B0400000000000000" pitchFamily="34" charset="-122"/>
              <a:ea typeface="PingFang SC" panose="020B0400000000000000" pitchFamily="34" charset="-122"/>
            </a:endParaRPr>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8</a:t>
            </a:fld>
            <a:endParaRPr kumimoji="1" lang="zh-CN" altLang="en-US"/>
          </a:p>
        </p:txBody>
      </p:sp>
    </p:spTree>
    <p:extLst>
      <p:ext uri="{BB962C8B-B14F-4D97-AF65-F5344CB8AC3E}">
        <p14:creationId xmlns:p14="http://schemas.microsoft.com/office/powerpoint/2010/main" val="1183712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dirty="0">
                <a:effectLst/>
                <a:latin typeface="PingFangSC-Regular" panose="020B0400000000000000" pitchFamily="34" charset="-122"/>
                <a:ea typeface="PingFangSC-Regular" panose="020B0400000000000000" pitchFamily="34" charset="-122"/>
              </a:rPr>
              <a:t>第三个挑战是模型的稳定性。作者从六个公共视频数据集中列举了</a:t>
            </a:r>
            <a:r>
              <a:rPr lang="en-US" altLang="zh-CN" sz="1200" b="0" i="0" dirty="0">
                <a:effectLst/>
                <a:latin typeface="Helvetica Neue" panose="02000503000000020004" pitchFamily="2" charset="0"/>
                <a:ea typeface="PingFang SC" panose="020B0400000000000000" pitchFamily="34" charset="-122"/>
              </a:rPr>
              <a:t>12</a:t>
            </a:r>
            <a:r>
              <a:rPr lang="zh-CN" altLang="en-US" sz="1200" b="0" i="0" dirty="0">
                <a:effectLst/>
                <a:latin typeface="PingFangSC-Regular" panose="020B0400000000000000" pitchFamily="34" charset="-122"/>
                <a:ea typeface="PingFangSC-Regular" panose="020B0400000000000000" pitchFamily="34" charset="-122"/>
              </a:rPr>
              <a:t>项常见活动，发现了动作类别不平衡的问题。通过这张表可以看出，一些活动有很多的样本；例如，在</a:t>
            </a:r>
            <a:r>
              <a:rPr lang="en" altLang="zh-CN" sz="1200" b="0" i="0" dirty="0">
                <a:effectLst/>
                <a:latin typeface="PingFangSC-Regular" panose="020B0400000000000000" pitchFamily="34" charset="-122"/>
                <a:ea typeface="PingFangSC-Regular" panose="020B0400000000000000" pitchFamily="34" charset="-122"/>
              </a:rPr>
              <a:t>YouTube8M</a:t>
            </a:r>
            <a:r>
              <a:rPr lang="zh-CN" altLang="en-US" sz="1200" b="0" i="0" dirty="0">
                <a:effectLst/>
                <a:latin typeface="PingFangSC-Regular" panose="020B0400000000000000" pitchFamily="34" charset="-122"/>
                <a:ea typeface="PingFangSC-Regular" panose="020B0400000000000000" pitchFamily="34" charset="-122"/>
              </a:rPr>
              <a:t>中，“</a:t>
            </a:r>
            <a:r>
              <a:rPr lang="en" altLang="zh-CN" sz="1200" b="0" i="0" dirty="0">
                <a:effectLst/>
                <a:latin typeface="PingFangSC-Regular" panose="020B0400000000000000" pitchFamily="34" charset="-122"/>
                <a:ea typeface="PingFangSC-Regular" panose="020B0400000000000000" pitchFamily="34" charset="-122"/>
              </a:rPr>
              <a:t>Cycle”</a:t>
            </a:r>
            <a:r>
              <a:rPr lang="zh-CN" altLang="en-US" sz="1200" b="0" i="0" dirty="0">
                <a:effectLst/>
                <a:latin typeface="PingFangSC-Regular" panose="020B0400000000000000" pitchFamily="34" charset="-122"/>
                <a:ea typeface="PingFangSC-Regular" panose="020B0400000000000000" pitchFamily="34" charset="-122"/>
              </a:rPr>
              <a:t>的数据量是“</a:t>
            </a:r>
            <a:r>
              <a:rPr lang="en" altLang="zh-CN" sz="1200" b="0" i="0" dirty="0">
                <a:effectLst/>
                <a:latin typeface="PingFangSC-Regular" panose="020B0400000000000000" pitchFamily="34" charset="-122"/>
                <a:ea typeface="PingFangSC-Regular" panose="020B0400000000000000" pitchFamily="34" charset="-122"/>
              </a:rPr>
              <a:t>Clean”</a:t>
            </a:r>
            <a:r>
              <a:rPr lang="zh-CN" altLang="en-US" sz="1200" b="0" i="0" dirty="0">
                <a:effectLst/>
                <a:latin typeface="PingFangSC-Regular" panose="020B0400000000000000" pitchFamily="34" charset="-122"/>
                <a:ea typeface="PingFangSC-Regular" panose="020B0400000000000000" pitchFamily="34" charset="-122"/>
              </a:rPr>
              <a:t>的</a:t>
            </a:r>
            <a:r>
              <a:rPr lang="en-US" altLang="zh-CN" sz="1200" b="0" i="0" dirty="0">
                <a:effectLst/>
                <a:latin typeface="PingFangSC-Regular" panose="020B0400000000000000" pitchFamily="34" charset="-122"/>
                <a:ea typeface="PingFangSC-Regular" panose="020B0400000000000000" pitchFamily="34" charset="-122"/>
              </a:rPr>
              <a:t>150</a:t>
            </a:r>
            <a:r>
              <a:rPr lang="zh-CN" altLang="en-US" sz="1200" b="0" i="0" dirty="0">
                <a:effectLst/>
                <a:latin typeface="PingFangSC-Regular" panose="020B0400000000000000" pitchFamily="34" charset="-122"/>
                <a:ea typeface="PingFangSC-Regular" panose="020B0400000000000000" pitchFamily="34" charset="-122"/>
              </a:rPr>
              <a:t>倍。即使我们收集了大量的数据集，不同活动的样本量之间也存在很大的不平衡。此外，一些视频网站（例如</a:t>
            </a:r>
            <a:r>
              <a:rPr lang="en" altLang="zh-CN" sz="1200" b="0" i="0" dirty="0">
                <a:effectLst/>
                <a:latin typeface="PingFangSC-Regular" panose="020B0400000000000000" pitchFamily="34" charset="-122"/>
                <a:ea typeface="PingFangSC-Regular" panose="020B0400000000000000" pitchFamily="34" charset="-122"/>
              </a:rPr>
              <a:t>YouTube</a:t>
            </a:r>
            <a:r>
              <a:rPr lang="zh-CN" altLang="en" sz="1200" b="0" i="0" dirty="0">
                <a:effectLst/>
                <a:latin typeface="PingFangSC-Regular" panose="020B0400000000000000" pitchFamily="34" charset="-122"/>
                <a:ea typeface="PingFangSC-Regular" panose="020B0400000000000000" pitchFamily="34" charset="-122"/>
              </a:rPr>
              <a:t>）</a:t>
            </a:r>
            <a:r>
              <a:rPr lang="zh-CN" altLang="en-US" sz="1200" b="0" i="0" dirty="0">
                <a:effectLst/>
                <a:latin typeface="PingFangSC-Regular" panose="020B0400000000000000" pitchFamily="34" charset="-122"/>
                <a:ea typeface="PingFangSC-Regular" panose="020B0400000000000000" pitchFamily="34" charset="-122"/>
              </a:rPr>
              <a:t>提供近乎无限的数据。尽管涵盖了所涉及的所有活动，但视频冗余仍然存在。如果视频没有被有效选择，将导致严重的类不平衡问题，因此模型在实应用中的稳定性较低。</a:t>
            </a:r>
            <a:endParaRPr lang="zh-CN" altLang="en-US" sz="1200" dirty="0">
              <a:effectLst/>
              <a:latin typeface="PingFang SC" panose="020B0400000000000000" pitchFamily="34" charset="-122"/>
              <a:ea typeface="PingFang SC" panose="020B0400000000000000" pitchFamily="34" charset="-122"/>
            </a:endParaRPr>
          </a:p>
          <a:p>
            <a:endParaRPr lang="en-US" altLang="zh-CN" dirty="0">
              <a:effectLst/>
              <a:latin typeface="PingFang SC" panose="020B0400000000000000" pitchFamily="34" charset="-122"/>
              <a:ea typeface="PingFang SC" panose="020B0400000000000000" pitchFamily="34" charset="-122"/>
            </a:endParaRPr>
          </a:p>
          <a:p>
            <a:r>
              <a:rPr lang="zh-CN" altLang="en-US" dirty="0">
                <a:effectLst/>
                <a:latin typeface="PingFang SC" panose="020B0400000000000000" pitchFamily="34" charset="-122"/>
                <a:ea typeface="PingFang SC" panose="020B0400000000000000" pitchFamily="34" charset="-122"/>
              </a:rPr>
              <a:t>针对这些挑战，作者提出了解决方案。</a:t>
            </a:r>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9</a:t>
            </a:fld>
            <a:endParaRPr kumimoji="1" lang="zh-CN" altLang="en-US"/>
          </a:p>
        </p:txBody>
      </p:sp>
    </p:spTree>
    <p:extLst>
      <p:ext uri="{BB962C8B-B14F-4D97-AF65-F5344CB8AC3E}">
        <p14:creationId xmlns:p14="http://schemas.microsoft.com/office/powerpoint/2010/main" val="2051880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设计了</a:t>
            </a:r>
            <a:r>
              <a:rPr kumimoji="1" lang="en-US" altLang="zh-CN" dirty="0"/>
              <a:t>Midas</a:t>
            </a:r>
            <a:r>
              <a:rPr kumimoji="1" lang="zh-CN" altLang="en-US" dirty="0"/>
              <a:t>系统。这个系统包含了两个组件，分别是。。和。。最终的效果就是拿到一个视频，可以生成其中人物所对应的可转换雷达数据。</a:t>
            </a:r>
            <a:endParaRPr kumimoji="1" lang="en-US" altLang="zh-CN" dirty="0"/>
          </a:p>
          <a:p>
            <a:endParaRPr kumimoji="1" lang="en-US" altLang="zh-CN" b="0" i="0" u="none" strike="noStrike" dirty="0">
              <a:solidFill>
                <a:srgbClr val="202124"/>
              </a:solidFill>
              <a:effectLst/>
              <a:latin typeface="-apple-system"/>
            </a:endParaRPr>
          </a:p>
          <a:p>
            <a:r>
              <a:rPr lang="zh-CN" altLang="en" b="0" i="0" u="none" strike="noStrike" dirty="0">
                <a:solidFill>
                  <a:srgbClr val="202124"/>
                </a:solidFill>
                <a:effectLst/>
                <a:latin typeface="-apple-system"/>
              </a:rPr>
              <a:t>（</a:t>
            </a:r>
            <a:r>
              <a:rPr lang="en" altLang="zh-CN" b="0" i="0" u="none" strike="noStrike" dirty="0" err="1">
                <a:solidFill>
                  <a:srgbClr val="202124"/>
                </a:solidFill>
                <a:effectLst/>
                <a:latin typeface="-apple-system"/>
              </a:rPr>
              <a:t>i</a:t>
            </a:r>
            <a:r>
              <a:rPr lang="zh-CN" altLang="en" b="0" i="0" u="none" strike="noStrike" dirty="0">
                <a:solidFill>
                  <a:srgbClr val="202124"/>
                </a:solidFill>
                <a:effectLst/>
                <a:latin typeface="-apple-system"/>
              </a:rPr>
              <a:t>）</a:t>
            </a:r>
            <a:r>
              <a:rPr lang="zh-CN" altLang="en-US" b="0" i="0" u="none" strike="noStrike" dirty="0">
                <a:solidFill>
                  <a:srgbClr val="202124"/>
                </a:solidFill>
                <a:effectLst/>
                <a:latin typeface="-apple-system"/>
              </a:rPr>
              <a:t>第一个组件是</a:t>
            </a:r>
            <a:r>
              <a:rPr lang="en" altLang="zh-CN" b="0" i="0" u="none" strike="noStrike" dirty="0">
                <a:solidFill>
                  <a:srgbClr val="202124"/>
                </a:solidFill>
                <a:effectLst/>
                <a:latin typeface="-apple-system"/>
              </a:rPr>
              <a:t>DG-Net</a:t>
            </a:r>
            <a:r>
              <a:rPr lang="zh-CN" altLang="en" b="0" i="0" u="none" strike="noStrike" dirty="0">
                <a:solidFill>
                  <a:srgbClr val="202124"/>
                </a:solidFill>
                <a:effectLst/>
                <a:latin typeface="-apple-system"/>
              </a:rPr>
              <a:t>用了</a:t>
            </a:r>
            <a:r>
              <a:rPr lang="zh-CN" altLang="en-US" b="0" i="0" u="none" strike="noStrike" dirty="0">
                <a:solidFill>
                  <a:srgbClr val="202124"/>
                </a:solidFill>
                <a:effectLst/>
                <a:latin typeface="-apple-system"/>
              </a:rPr>
              <a:t>几个模型来一步一步利用视频数据生成雷达数据。</a:t>
            </a:r>
            <a:endParaRPr lang="en-US" altLang="zh-CN" b="0" i="0" u="none" strike="noStrike" dirty="0">
              <a:solidFill>
                <a:srgbClr val="202124"/>
              </a:solidFill>
              <a:effectLst/>
              <a:latin typeface="-apple-system"/>
            </a:endParaRPr>
          </a:p>
          <a:p>
            <a:endParaRPr lang="en-US" altLang="zh-CN" b="0" i="0" u="none" strike="noStrike" dirty="0">
              <a:solidFill>
                <a:srgbClr val="202124"/>
              </a:solidFill>
              <a:effectLst/>
              <a:latin typeface="-apple-system"/>
            </a:endParaRPr>
          </a:p>
          <a:p>
            <a:r>
              <a:rPr lang="en-US" altLang="zh-CN" b="0" i="0" u="none" strike="noStrike" dirty="0">
                <a:solidFill>
                  <a:srgbClr val="202124"/>
                </a:solidFill>
                <a:effectLst/>
                <a:latin typeface="-apple-system"/>
              </a:rPr>
              <a:t>【</a:t>
            </a:r>
            <a:r>
              <a:rPr lang="zh-CN" altLang="en-US" b="0" i="0" u="none" strike="noStrike" dirty="0">
                <a:solidFill>
                  <a:srgbClr val="202124"/>
                </a:solidFill>
                <a:effectLst/>
                <a:latin typeface="-apple-system"/>
              </a:rPr>
              <a:t>首先采用深度预测模型和人体网格拟合模型，分别从视频中准确提取相应的深度信息和人体网格。然后，分别基于人体网格和每个顶点的运动历史得到</a:t>
            </a:r>
            <a:r>
              <a:rPr lang="en" altLang="zh-CN" b="0" i="0" u="none" strike="noStrike" dirty="0">
                <a:solidFill>
                  <a:srgbClr val="202124"/>
                </a:solidFill>
                <a:effectLst/>
                <a:latin typeface="-apple-system"/>
              </a:rPr>
              <a:t>RCS</a:t>
            </a:r>
            <a:r>
              <a:rPr lang="zh-CN" altLang="en-US" b="0" i="0" u="none" strike="noStrike" dirty="0">
                <a:solidFill>
                  <a:srgbClr val="202124"/>
                </a:solidFill>
                <a:effectLst/>
                <a:latin typeface="-apple-system"/>
              </a:rPr>
              <a:t>和径向速度。请注意，雷达信号的多径反射和衰减会严重影响发射和接收过程中生成数据的质量。针对该问题，该文设计了一种多人反射模型，以</a:t>
            </a:r>
            <a:r>
              <a:rPr lang="en" altLang="zh-CN" b="0" i="0" u="none" strike="noStrike" dirty="0">
                <a:solidFill>
                  <a:srgbClr val="202124"/>
                </a:solidFill>
                <a:effectLst/>
                <a:latin typeface="-apple-system"/>
              </a:rPr>
              <a:t>RCS</a:t>
            </a:r>
            <a:r>
              <a:rPr lang="zh-CN" altLang="en-US" b="0" i="0" u="none" strike="noStrike" dirty="0">
                <a:solidFill>
                  <a:srgbClr val="202124"/>
                </a:solidFill>
                <a:effectLst/>
                <a:latin typeface="-apple-system"/>
              </a:rPr>
              <a:t>和深度信息为输入，模拟雷达信号的多径反射和衰减，输出强度图，然后将强度图和径向速度串联起来，得到粗雷达数据。由于这些数据是粗糙的，没有特征噪声和连续性，因此采用</a:t>
            </a:r>
            <a:r>
              <a:rPr lang="en" altLang="zh-CN" b="0" i="0" u="none" strike="noStrike" dirty="0">
                <a:solidFill>
                  <a:srgbClr val="202124"/>
                </a:solidFill>
                <a:effectLst/>
                <a:latin typeface="-apple-system"/>
              </a:rPr>
              <a:t>Transformer</a:t>
            </a:r>
            <a:r>
              <a:rPr lang="zh-CN" altLang="en-US" b="0" i="0" u="none" strike="noStrike" dirty="0">
                <a:solidFill>
                  <a:srgbClr val="202124"/>
                </a:solidFill>
                <a:effectLst/>
                <a:latin typeface="-apple-system"/>
              </a:rPr>
              <a:t>模型</a:t>
            </a:r>
            <a:r>
              <a:rPr lang="en-US" altLang="zh-CN" b="0" i="0" u="none" strike="noStrike" dirty="0">
                <a:solidFill>
                  <a:srgbClr val="202124"/>
                </a:solidFill>
                <a:effectLst/>
                <a:latin typeface="-apple-system"/>
              </a:rPr>
              <a:t>[72]</a:t>
            </a:r>
            <a:r>
              <a:rPr lang="zh-CN" altLang="en-US" b="0" i="0" u="none" strike="noStrike" dirty="0">
                <a:solidFill>
                  <a:srgbClr val="202124"/>
                </a:solidFill>
                <a:effectLst/>
                <a:latin typeface="-apple-system"/>
              </a:rPr>
              <a:t>通过编码器和解码器生成真实的雷达数据。此外，我们将生成的雷达数据与真实世界的雷达数据相结合，以训练人体传感模型，以进一步确保在实际应用中的泛化性和鲁棒性。请注意，生成的雷达数据可以堆叠并转换为多普勒信号和 </a:t>
            </a:r>
            <a:r>
              <a:rPr lang="en-US" altLang="zh-CN" b="0" i="0" u="none" strike="noStrike" dirty="0">
                <a:solidFill>
                  <a:srgbClr val="202124"/>
                </a:solidFill>
                <a:effectLst/>
                <a:latin typeface="-apple-system"/>
              </a:rPr>
              <a:t>3</a:t>
            </a:r>
            <a:r>
              <a:rPr lang="en" altLang="zh-CN" b="0" i="0" u="none" strike="noStrike" dirty="0">
                <a:solidFill>
                  <a:srgbClr val="202124"/>
                </a:solidFill>
                <a:effectLst/>
                <a:latin typeface="-apple-system"/>
              </a:rPr>
              <a:t>D </a:t>
            </a:r>
            <a:r>
              <a:rPr lang="zh-CN" altLang="en-US" b="0" i="0" u="none" strike="noStrike" dirty="0">
                <a:solidFill>
                  <a:srgbClr val="202124"/>
                </a:solidFill>
                <a:effectLst/>
                <a:latin typeface="-apple-system"/>
              </a:rPr>
              <a:t>点云。</a:t>
            </a:r>
            <a:r>
              <a:rPr lang="en-US" altLang="zh-CN" b="0" i="0" u="none" strike="noStrike" dirty="0">
                <a:solidFill>
                  <a:srgbClr val="202124"/>
                </a:solidFill>
                <a:effectLst/>
                <a:latin typeface="-apple-system"/>
              </a:rPr>
              <a:t>】</a:t>
            </a:r>
          </a:p>
          <a:p>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a:t>
            </a:r>
            <a:r>
              <a:rPr lang="en" altLang="zh-CN" b="0" i="0" u="none" strike="noStrike" dirty="0">
                <a:solidFill>
                  <a:srgbClr val="202124"/>
                </a:solidFill>
                <a:effectLst/>
                <a:latin typeface="-apple-system"/>
              </a:rPr>
              <a:t>ii</a:t>
            </a:r>
            <a:r>
              <a:rPr lang="zh-CN" altLang="en" b="0" i="0" u="none" strike="noStrike" dirty="0">
                <a:solidFill>
                  <a:srgbClr val="202124"/>
                </a:solidFill>
                <a:effectLst/>
                <a:latin typeface="-apple-system"/>
              </a:rPr>
              <a:t>）</a:t>
            </a:r>
            <a:r>
              <a:rPr lang="zh-CN" altLang="en-US" b="0" i="0" u="none" strike="noStrike" dirty="0">
                <a:solidFill>
                  <a:srgbClr val="202124"/>
                </a:solidFill>
                <a:effectLst/>
                <a:latin typeface="-apple-system"/>
              </a:rPr>
              <a:t>第二个组件</a:t>
            </a:r>
            <a:r>
              <a:rPr lang="zh-CN" altLang="en" b="0" i="0" u="none" strike="noStrike" dirty="0">
                <a:solidFill>
                  <a:srgbClr val="202124"/>
                </a:solidFill>
                <a:effectLst/>
                <a:latin typeface="-apple-system"/>
              </a:rPr>
              <a:t> </a:t>
            </a:r>
            <a:r>
              <a:rPr lang="en" altLang="zh-CN" b="0" i="0" u="none" strike="noStrike" dirty="0">
                <a:solidFill>
                  <a:srgbClr val="202124"/>
                </a:solidFill>
                <a:effectLst/>
                <a:latin typeface="-apple-system"/>
              </a:rPr>
              <a:t>VS-Net</a:t>
            </a:r>
            <a:r>
              <a:rPr lang="zh-CN" altLang="en" b="0" i="0" u="none" strike="noStrike" dirty="0">
                <a:solidFill>
                  <a:srgbClr val="202124"/>
                </a:solidFill>
                <a:effectLst/>
                <a:latin typeface="-apple-system"/>
              </a:rPr>
              <a:t>是</a:t>
            </a:r>
            <a:r>
              <a:rPr lang="zh-CN" altLang="en-US" b="0" i="0" u="none" strike="noStrike" dirty="0">
                <a:solidFill>
                  <a:srgbClr val="202124"/>
                </a:solidFill>
                <a:effectLst/>
                <a:latin typeface="-apple-system"/>
              </a:rPr>
              <a:t>对视频的一个预先的处理的过程。消除冗余数据，来实现模型的稳定性。</a:t>
            </a:r>
            <a:endParaRPr lang="en-US" altLang="zh-CN" b="0" i="0" u="none" strike="noStrike" dirty="0">
              <a:solidFill>
                <a:srgbClr val="202124"/>
              </a:solidFill>
              <a:effectLst/>
              <a:latin typeface="-apple-system"/>
            </a:endParaRPr>
          </a:p>
          <a:p>
            <a:endParaRPr kumimoji="1" lang="en-US" altLang="zh-CN" b="0" i="0" u="none" strike="noStrike" dirty="0">
              <a:solidFill>
                <a:srgbClr val="202124"/>
              </a:solidFill>
              <a:effectLst/>
              <a:latin typeface="-apple-system"/>
            </a:endParaRPr>
          </a:p>
          <a:p>
            <a:r>
              <a:rPr kumimoji="1" lang="zh-CN" altLang="en-US" b="0" i="0" u="none" strike="noStrike" dirty="0">
                <a:solidFill>
                  <a:srgbClr val="202124"/>
                </a:solidFill>
                <a:effectLst/>
                <a:latin typeface="-apple-system"/>
              </a:rPr>
              <a:t>这就是本文的主要贡献。</a:t>
            </a:r>
            <a:endParaRPr kumimoji="1" lang="zh-CN" altLang="en-US" dirty="0"/>
          </a:p>
        </p:txBody>
      </p:sp>
      <p:sp>
        <p:nvSpPr>
          <p:cNvPr id="4" name="灯片编号占位符 3"/>
          <p:cNvSpPr>
            <a:spLocks noGrp="1"/>
          </p:cNvSpPr>
          <p:nvPr>
            <p:ph type="sldNum" sz="quarter" idx="5"/>
          </p:nvPr>
        </p:nvSpPr>
        <p:spPr/>
        <p:txBody>
          <a:bodyPr/>
          <a:lstStyle/>
          <a:p>
            <a:fld id="{9C2C6195-6D61-5F4E-8950-158B4AB73F0B}" type="slidenum">
              <a:rPr kumimoji="1" lang="zh-CN" altLang="en-US" smtClean="0"/>
              <a:t>10</a:t>
            </a:fld>
            <a:endParaRPr kumimoji="1" lang="zh-CN" altLang="en-US"/>
          </a:p>
        </p:txBody>
      </p:sp>
    </p:spTree>
    <p:extLst>
      <p:ext uri="{BB962C8B-B14F-4D97-AF65-F5344CB8AC3E}">
        <p14:creationId xmlns:p14="http://schemas.microsoft.com/office/powerpoint/2010/main" val="1285313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D4691-6E83-6FAA-62AF-6B908A7F3071}"/>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60A35546-AD99-7B6D-BA93-EACEA7FEF3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71EF335B-EC83-FD9E-8123-32DB8E9F16DC}"/>
              </a:ext>
            </a:extLst>
          </p:cNvPr>
          <p:cNvSpPr>
            <a:spLocks noGrp="1"/>
          </p:cNvSpPr>
          <p:nvPr>
            <p:ph type="dt" sz="half" idx="10"/>
          </p:nvPr>
        </p:nvSpPr>
        <p:spPr/>
        <p:txBody>
          <a:bodyPr/>
          <a:lstStyle/>
          <a:p>
            <a:fld id="{5528E832-E30D-814B-AD5D-FAE1E2B095B7}" type="datetime1">
              <a:rPr kumimoji="1" lang="zh-CN" altLang="en-US" smtClean="0"/>
              <a:t>2024/1/5</a:t>
            </a:fld>
            <a:endParaRPr kumimoji="1" lang="zh-CN" altLang="en-US"/>
          </a:p>
        </p:txBody>
      </p:sp>
      <p:sp>
        <p:nvSpPr>
          <p:cNvPr id="5" name="页脚占位符 4">
            <a:extLst>
              <a:ext uri="{FF2B5EF4-FFF2-40B4-BE49-F238E27FC236}">
                <a16:creationId xmlns:a16="http://schemas.microsoft.com/office/drawing/2014/main" id="{594E073A-9285-4B12-F548-6A9F77335AD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357633E-43EE-9AF7-0080-2AB933F2E845}"/>
              </a:ext>
            </a:extLst>
          </p:cNvPr>
          <p:cNvSpPr>
            <a:spLocks noGrp="1"/>
          </p:cNvSpPr>
          <p:nvPr>
            <p:ph type="sldNum" sz="quarter" idx="12"/>
          </p:nvPr>
        </p:nvSpPr>
        <p:spPr/>
        <p:txBody>
          <a:bodyPr/>
          <a:lstStyle/>
          <a:p>
            <a:fld id="{3F4BF8B4-7599-AE40-BB26-5D086B29C9EF}" type="slidenum">
              <a:rPr kumimoji="1" lang="zh-CN" altLang="en-US" smtClean="0"/>
              <a:t>‹#›</a:t>
            </a:fld>
            <a:endParaRPr kumimoji="1" lang="zh-CN" altLang="en-US"/>
          </a:p>
        </p:txBody>
      </p:sp>
    </p:spTree>
    <p:extLst>
      <p:ext uri="{BB962C8B-B14F-4D97-AF65-F5344CB8AC3E}">
        <p14:creationId xmlns:p14="http://schemas.microsoft.com/office/powerpoint/2010/main" val="2048190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3448A-220C-076E-6DD4-D1DAD8DD4231}"/>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3A7BDAF-C8B6-28B4-A48F-D37093A1FD12}"/>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DBD9592-0B27-8C48-9635-1A3FAAED3402}"/>
              </a:ext>
            </a:extLst>
          </p:cNvPr>
          <p:cNvSpPr>
            <a:spLocks noGrp="1"/>
          </p:cNvSpPr>
          <p:nvPr>
            <p:ph type="dt" sz="half" idx="10"/>
          </p:nvPr>
        </p:nvSpPr>
        <p:spPr/>
        <p:txBody>
          <a:bodyPr/>
          <a:lstStyle/>
          <a:p>
            <a:fld id="{81CDB6CE-5974-384F-8A20-1B4A2466D6F0}" type="datetime1">
              <a:rPr kumimoji="1" lang="zh-CN" altLang="en-US" smtClean="0"/>
              <a:t>2024/1/5</a:t>
            </a:fld>
            <a:endParaRPr kumimoji="1" lang="zh-CN" altLang="en-US"/>
          </a:p>
        </p:txBody>
      </p:sp>
      <p:sp>
        <p:nvSpPr>
          <p:cNvPr id="5" name="页脚占位符 4">
            <a:extLst>
              <a:ext uri="{FF2B5EF4-FFF2-40B4-BE49-F238E27FC236}">
                <a16:creationId xmlns:a16="http://schemas.microsoft.com/office/drawing/2014/main" id="{19A20D45-5794-B82F-E468-2421A9362F0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3D29899-BBAE-D739-4745-D52A15828865}"/>
              </a:ext>
            </a:extLst>
          </p:cNvPr>
          <p:cNvSpPr>
            <a:spLocks noGrp="1"/>
          </p:cNvSpPr>
          <p:nvPr>
            <p:ph type="sldNum" sz="quarter" idx="12"/>
          </p:nvPr>
        </p:nvSpPr>
        <p:spPr/>
        <p:txBody>
          <a:bodyPr/>
          <a:lstStyle/>
          <a:p>
            <a:fld id="{3F4BF8B4-7599-AE40-BB26-5D086B29C9EF}" type="slidenum">
              <a:rPr kumimoji="1" lang="zh-CN" altLang="en-US" smtClean="0"/>
              <a:t>‹#›</a:t>
            </a:fld>
            <a:endParaRPr kumimoji="1" lang="zh-CN" altLang="en-US"/>
          </a:p>
        </p:txBody>
      </p:sp>
    </p:spTree>
    <p:extLst>
      <p:ext uri="{BB962C8B-B14F-4D97-AF65-F5344CB8AC3E}">
        <p14:creationId xmlns:p14="http://schemas.microsoft.com/office/powerpoint/2010/main" val="805430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734D033-83FC-1CD7-85A7-A01217182107}"/>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ABFFCBF-7153-40C7-39BB-3731C42F8277}"/>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8FBBC94-D702-3BA4-7F65-EDD7FD7975F6}"/>
              </a:ext>
            </a:extLst>
          </p:cNvPr>
          <p:cNvSpPr>
            <a:spLocks noGrp="1"/>
          </p:cNvSpPr>
          <p:nvPr>
            <p:ph type="dt" sz="half" idx="10"/>
          </p:nvPr>
        </p:nvSpPr>
        <p:spPr/>
        <p:txBody>
          <a:bodyPr/>
          <a:lstStyle/>
          <a:p>
            <a:fld id="{5F5D0461-F3F0-D344-9E5C-CC631AB8BF9D}" type="datetime1">
              <a:rPr kumimoji="1" lang="zh-CN" altLang="en-US" smtClean="0"/>
              <a:t>2024/1/5</a:t>
            </a:fld>
            <a:endParaRPr kumimoji="1" lang="zh-CN" altLang="en-US"/>
          </a:p>
        </p:txBody>
      </p:sp>
      <p:sp>
        <p:nvSpPr>
          <p:cNvPr id="5" name="页脚占位符 4">
            <a:extLst>
              <a:ext uri="{FF2B5EF4-FFF2-40B4-BE49-F238E27FC236}">
                <a16:creationId xmlns:a16="http://schemas.microsoft.com/office/drawing/2014/main" id="{DF932CD4-5F4C-5B68-CE50-11E3AC26D21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49C41B1-7AE9-3225-7177-FFEC68C946C6}"/>
              </a:ext>
            </a:extLst>
          </p:cNvPr>
          <p:cNvSpPr>
            <a:spLocks noGrp="1"/>
          </p:cNvSpPr>
          <p:nvPr>
            <p:ph type="sldNum" sz="quarter" idx="12"/>
          </p:nvPr>
        </p:nvSpPr>
        <p:spPr/>
        <p:txBody>
          <a:bodyPr/>
          <a:lstStyle/>
          <a:p>
            <a:fld id="{3F4BF8B4-7599-AE40-BB26-5D086B29C9EF}" type="slidenum">
              <a:rPr kumimoji="1" lang="zh-CN" altLang="en-US" smtClean="0"/>
              <a:t>‹#›</a:t>
            </a:fld>
            <a:endParaRPr kumimoji="1" lang="zh-CN" altLang="en-US"/>
          </a:p>
        </p:txBody>
      </p:sp>
    </p:spTree>
    <p:extLst>
      <p:ext uri="{BB962C8B-B14F-4D97-AF65-F5344CB8AC3E}">
        <p14:creationId xmlns:p14="http://schemas.microsoft.com/office/powerpoint/2010/main" val="2122997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8FFEB7-8B61-848E-1F98-E716DB3F6E4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A49178FC-01BB-4DED-ED0C-8C948DB18B86}"/>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C228010-4947-C28D-BD25-2324C161EF62}"/>
              </a:ext>
            </a:extLst>
          </p:cNvPr>
          <p:cNvSpPr>
            <a:spLocks noGrp="1"/>
          </p:cNvSpPr>
          <p:nvPr>
            <p:ph type="dt" sz="half" idx="10"/>
          </p:nvPr>
        </p:nvSpPr>
        <p:spPr/>
        <p:txBody>
          <a:bodyPr/>
          <a:lstStyle/>
          <a:p>
            <a:fld id="{5A36D851-60B2-A34B-A382-2C1852068AF9}" type="datetime1">
              <a:rPr kumimoji="1" lang="zh-CN" altLang="en-US" smtClean="0"/>
              <a:t>2024/1/5</a:t>
            </a:fld>
            <a:endParaRPr kumimoji="1" lang="zh-CN" altLang="en-US"/>
          </a:p>
        </p:txBody>
      </p:sp>
      <p:sp>
        <p:nvSpPr>
          <p:cNvPr id="5" name="页脚占位符 4">
            <a:extLst>
              <a:ext uri="{FF2B5EF4-FFF2-40B4-BE49-F238E27FC236}">
                <a16:creationId xmlns:a16="http://schemas.microsoft.com/office/drawing/2014/main" id="{203A2A1F-5718-1BB3-A783-C07F51B4487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47D2E2C-AA94-1486-A1D2-D8CDCA8D05E4}"/>
              </a:ext>
            </a:extLst>
          </p:cNvPr>
          <p:cNvSpPr>
            <a:spLocks noGrp="1"/>
          </p:cNvSpPr>
          <p:nvPr>
            <p:ph type="sldNum" sz="quarter" idx="12"/>
          </p:nvPr>
        </p:nvSpPr>
        <p:spPr/>
        <p:txBody>
          <a:bodyPr/>
          <a:lstStyle/>
          <a:p>
            <a:fld id="{3F4BF8B4-7599-AE40-BB26-5D086B29C9EF}" type="slidenum">
              <a:rPr kumimoji="1" lang="zh-CN" altLang="en-US" smtClean="0"/>
              <a:t>‹#›</a:t>
            </a:fld>
            <a:endParaRPr kumimoji="1" lang="zh-CN" altLang="en-US"/>
          </a:p>
        </p:txBody>
      </p:sp>
    </p:spTree>
    <p:extLst>
      <p:ext uri="{BB962C8B-B14F-4D97-AF65-F5344CB8AC3E}">
        <p14:creationId xmlns:p14="http://schemas.microsoft.com/office/powerpoint/2010/main" val="3135816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FFEC6-97B4-8E54-72D1-442FAE2E41BC}"/>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464EBCC2-69EF-FA7B-E61F-4B4C138594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EE7FFF7F-0D66-9A13-CECB-E21EDBCFA896}"/>
              </a:ext>
            </a:extLst>
          </p:cNvPr>
          <p:cNvSpPr>
            <a:spLocks noGrp="1"/>
          </p:cNvSpPr>
          <p:nvPr>
            <p:ph type="dt" sz="half" idx="10"/>
          </p:nvPr>
        </p:nvSpPr>
        <p:spPr/>
        <p:txBody>
          <a:bodyPr/>
          <a:lstStyle/>
          <a:p>
            <a:fld id="{A5ED0BCB-E79C-DC42-8844-4A04408B3B9C}" type="datetime1">
              <a:rPr kumimoji="1" lang="zh-CN" altLang="en-US" smtClean="0"/>
              <a:t>2024/1/5</a:t>
            </a:fld>
            <a:endParaRPr kumimoji="1" lang="zh-CN" altLang="en-US"/>
          </a:p>
        </p:txBody>
      </p:sp>
      <p:sp>
        <p:nvSpPr>
          <p:cNvPr id="5" name="页脚占位符 4">
            <a:extLst>
              <a:ext uri="{FF2B5EF4-FFF2-40B4-BE49-F238E27FC236}">
                <a16:creationId xmlns:a16="http://schemas.microsoft.com/office/drawing/2014/main" id="{68BA9634-DDB7-251E-07F5-387960BE470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145CE38-EF69-5938-C999-F1F4E4A6B448}"/>
              </a:ext>
            </a:extLst>
          </p:cNvPr>
          <p:cNvSpPr>
            <a:spLocks noGrp="1"/>
          </p:cNvSpPr>
          <p:nvPr>
            <p:ph type="sldNum" sz="quarter" idx="12"/>
          </p:nvPr>
        </p:nvSpPr>
        <p:spPr/>
        <p:txBody>
          <a:bodyPr/>
          <a:lstStyle/>
          <a:p>
            <a:fld id="{3F4BF8B4-7599-AE40-BB26-5D086B29C9EF}" type="slidenum">
              <a:rPr kumimoji="1" lang="zh-CN" altLang="en-US" smtClean="0"/>
              <a:t>‹#›</a:t>
            </a:fld>
            <a:endParaRPr kumimoji="1" lang="zh-CN" altLang="en-US"/>
          </a:p>
        </p:txBody>
      </p:sp>
    </p:spTree>
    <p:extLst>
      <p:ext uri="{BB962C8B-B14F-4D97-AF65-F5344CB8AC3E}">
        <p14:creationId xmlns:p14="http://schemas.microsoft.com/office/powerpoint/2010/main" val="525524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0A6180-264F-DFDC-0265-8BFB781AB1C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FEE2AEC-06BC-59DF-B0FA-25277106B854}"/>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CFFA4B42-4676-4737-8E1A-EAD58F733531}"/>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3388A9F1-85DD-EC58-E01F-CE085AB0B93B}"/>
              </a:ext>
            </a:extLst>
          </p:cNvPr>
          <p:cNvSpPr>
            <a:spLocks noGrp="1"/>
          </p:cNvSpPr>
          <p:nvPr>
            <p:ph type="dt" sz="half" idx="10"/>
          </p:nvPr>
        </p:nvSpPr>
        <p:spPr/>
        <p:txBody>
          <a:bodyPr/>
          <a:lstStyle/>
          <a:p>
            <a:fld id="{49C17C60-3070-9D48-B26D-16C63AED914F}" type="datetime1">
              <a:rPr kumimoji="1" lang="zh-CN" altLang="en-US" smtClean="0"/>
              <a:t>2024/1/5</a:t>
            </a:fld>
            <a:endParaRPr kumimoji="1" lang="zh-CN" altLang="en-US"/>
          </a:p>
        </p:txBody>
      </p:sp>
      <p:sp>
        <p:nvSpPr>
          <p:cNvPr id="6" name="页脚占位符 5">
            <a:extLst>
              <a:ext uri="{FF2B5EF4-FFF2-40B4-BE49-F238E27FC236}">
                <a16:creationId xmlns:a16="http://schemas.microsoft.com/office/drawing/2014/main" id="{4CD4F72A-C98E-584D-AAF8-2CE6CC29E3B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840341F-A769-2CB3-26D0-5158E07F1370}"/>
              </a:ext>
            </a:extLst>
          </p:cNvPr>
          <p:cNvSpPr>
            <a:spLocks noGrp="1"/>
          </p:cNvSpPr>
          <p:nvPr>
            <p:ph type="sldNum" sz="quarter" idx="12"/>
          </p:nvPr>
        </p:nvSpPr>
        <p:spPr/>
        <p:txBody>
          <a:bodyPr/>
          <a:lstStyle/>
          <a:p>
            <a:fld id="{3F4BF8B4-7599-AE40-BB26-5D086B29C9EF}" type="slidenum">
              <a:rPr kumimoji="1" lang="zh-CN" altLang="en-US" smtClean="0"/>
              <a:t>‹#›</a:t>
            </a:fld>
            <a:endParaRPr kumimoji="1" lang="zh-CN" altLang="en-US"/>
          </a:p>
        </p:txBody>
      </p:sp>
    </p:spTree>
    <p:extLst>
      <p:ext uri="{BB962C8B-B14F-4D97-AF65-F5344CB8AC3E}">
        <p14:creationId xmlns:p14="http://schemas.microsoft.com/office/powerpoint/2010/main" val="1218650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0A32DF-E0E9-429B-DB4E-36689A24705E}"/>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B4DDAEE-CB03-CEC2-9EC6-6E3839916A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CCDAAD90-27F3-F5A3-D15C-C4A785DE803D}"/>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0B586002-6344-E652-EC86-165DC24B83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D7A302B9-6BC1-C501-635D-FA39811887E5}"/>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8CF0AA3C-65CE-6581-43B9-7723BFE54755}"/>
              </a:ext>
            </a:extLst>
          </p:cNvPr>
          <p:cNvSpPr>
            <a:spLocks noGrp="1"/>
          </p:cNvSpPr>
          <p:nvPr>
            <p:ph type="dt" sz="half" idx="10"/>
          </p:nvPr>
        </p:nvSpPr>
        <p:spPr/>
        <p:txBody>
          <a:bodyPr/>
          <a:lstStyle/>
          <a:p>
            <a:fld id="{F6D442F8-3E1A-484E-B85D-7A02A6695A37}" type="datetime1">
              <a:rPr kumimoji="1" lang="zh-CN" altLang="en-US" smtClean="0"/>
              <a:t>2024/1/5</a:t>
            </a:fld>
            <a:endParaRPr kumimoji="1" lang="zh-CN" altLang="en-US"/>
          </a:p>
        </p:txBody>
      </p:sp>
      <p:sp>
        <p:nvSpPr>
          <p:cNvPr id="8" name="页脚占位符 7">
            <a:extLst>
              <a:ext uri="{FF2B5EF4-FFF2-40B4-BE49-F238E27FC236}">
                <a16:creationId xmlns:a16="http://schemas.microsoft.com/office/drawing/2014/main" id="{DA6BE02C-2D50-2BD4-4217-A401B51DF4F5}"/>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5906DA35-1AAE-DF7D-A4EC-DC8FE70FC520}"/>
              </a:ext>
            </a:extLst>
          </p:cNvPr>
          <p:cNvSpPr>
            <a:spLocks noGrp="1"/>
          </p:cNvSpPr>
          <p:nvPr>
            <p:ph type="sldNum" sz="quarter" idx="12"/>
          </p:nvPr>
        </p:nvSpPr>
        <p:spPr/>
        <p:txBody>
          <a:bodyPr/>
          <a:lstStyle/>
          <a:p>
            <a:fld id="{3F4BF8B4-7599-AE40-BB26-5D086B29C9EF}" type="slidenum">
              <a:rPr kumimoji="1" lang="zh-CN" altLang="en-US" smtClean="0"/>
              <a:t>‹#›</a:t>
            </a:fld>
            <a:endParaRPr kumimoji="1" lang="zh-CN" altLang="en-US"/>
          </a:p>
        </p:txBody>
      </p:sp>
    </p:spTree>
    <p:extLst>
      <p:ext uri="{BB962C8B-B14F-4D97-AF65-F5344CB8AC3E}">
        <p14:creationId xmlns:p14="http://schemas.microsoft.com/office/powerpoint/2010/main" val="603932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FBFB7-A27F-22C6-00AD-687B8ADFFD4D}"/>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6E52DF83-0FD4-DDA9-C388-EC88B9A19078}"/>
              </a:ext>
            </a:extLst>
          </p:cNvPr>
          <p:cNvSpPr>
            <a:spLocks noGrp="1"/>
          </p:cNvSpPr>
          <p:nvPr>
            <p:ph type="dt" sz="half" idx="10"/>
          </p:nvPr>
        </p:nvSpPr>
        <p:spPr/>
        <p:txBody>
          <a:bodyPr/>
          <a:lstStyle/>
          <a:p>
            <a:fld id="{DC9A9759-3B53-D44A-95B0-25A6022D94DF}" type="datetime1">
              <a:rPr kumimoji="1" lang="zh-CN" altLang="en-US" smtClean="0"/>
              <a:t>2024/1/5</a:t>
            </a:fld>
            <a:endParaRPr kumimoji="1" lang="zh-CN" altLang="en-US"/>
          </a:p>
        </p:txBody>
      </p:sp>
      <p:sp>
        <p:nvSpPr>
          <p:cNvPr id="4" name="页脚占位符 3">
            <a:extLst>
              <a:ext uri="{FF2B5EF4-FFF2-40B4-BE49-F238E27FC236}">
                <a16:creationId xmlns:a16="http://schemas.microsoft.com/office/drawing/2014/main" id="{8C024486-FE02-BABE-2B81-380250D119C7}"/>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F0A8C750-0A1B-2876-A3E9-24EE8B658AF7}"/>
              </a:ext>
            </a:extLst>
          </p:cNvPr>
          <p:cNvSpPr>
            <a:spLocks noGrp="1"/>
          </p:cNvSpPr>
          <p:nvPr>
            <p:ph type="sldNum" sz="quarter" idx="12"/>
          </p:nvPr>
        </p:nvSpPr>
        <p:spPr/>
        <p:txBody>
          <a:bodyPr/>
          <a:lstStyle/>
          <a:p>
            <a:fld id="{3F4BF8B4-7599-AE40-BB26-5D086B29C9EF}" type="slidenum">
              <a:rPr kumimoji="1" lang="zh-CN" altLang="en-US" smtClean="0"/>
              <a:t>‹#›</a:t>
            </a:fld>
            <a:endParaRPr kumimoji="1" lang="zh-CN" altLang="en-US"/>
          </a:p>
        </p:txBody>
      </p:sp>
    </p:spTree>
    <p:extLst>
      <p:ext uri="{BB962C8B-B14F-4D97-AF65-F5344CB8AC3E}">
        <p14:creationId xmlns:p14="http://schemas.microsoft.com/office/powerpoint/2010/main" val="3599443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977D8F7-8ADA-92A4-2702-E9429BCCA7CB}"/>
              </a:ext>
            </a:extLst>
          </p:cNvPr>
          <p:cNvSpPr>
            <a:spLocks noGrp="1"/>
          </p:cNvSpPr>
          <p:nvPr>
            <p:ph type="dt" sz="half" idx="10"/>
          </p:nvPr>
        </p:nvSpPr>
        <p:spPr/>
        <p:txBody>
          <a:bodyPr/>
          <a:lstStyle/>
          <a:p>
            <a:fld id="{09BD6844-BAF4-4F47-ACD8-9874B6D4B1B0}" type="datetime1">
              <a:rPr kumimoji="1" lang="zh-CN" altLang="en-US" smtClean="0"/>
              <a:t>2024/1/5</a:t>
            </a:fld>
            <a:endParaRPr kumimoji="1" lang="zh-CN" altLang="en-US"/>
          </a:p>
        </p:txBody>
      </p:sp>
      <p:sp>
        <p:nvSpPr>
          <p:cNvPr id="3" name="页脚占位符 2">
            <a:extLst>
              <a:ext uri="{FF2B5EF4-FFF2-40B4-BE49-F238E27FC236}">
                <a16:creationId xmlns:a16="http://schemas.microsoft.com/office/drawing/2014/main" id="{30D88D65-C651-1D53-538F-F2DA940F85BB}"/>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969B7D8A-22E6-CFBF-6D95-C750DABA2671}"/>
              </a:ext>
            </a:extLst>
          </p:cNvPr>
          <p:cNvSpPr>
            <a:spLocks noGrp="1"/>
          </p:cNvSpPr>
          <p:nvPr>
            <p:ph type="sldNum" sz="quarter" idx="12"/>
          </p:nvPr>
        </p:nvSpPr>
        <p:spPr/>
        <p:txBody>
          <a:bodyPr/>
          <a:lstStyle/>
          <a:p>
            <a:fld id="{3F4BF8B4-7599-AE40-BB26-5D086B29C9EF}" type="slidenum">
              <a:rPr kumimoji="1" lang="zh-CN" altLang="en-US" smtClean="0"/>
              <a:t>‹#›</a:t>
            </a:fld>
            <a:endParaRPr kumimoji="1" lang="zh-CN" altLang="en-US"/>
          </a:p>
        </p:txBody>
      </p:sp>
    </p:spTree>
    <p:extLst>
      <p:ext uri="{BB962C8B-B14F-4D97-AF65-F5344CB8AC3E}">
        <p14:creationId xmlns:p14="http://schemas.microsoft.com/office/powerpoint/2010/main" val="226917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FB5A5D-8B63-AB1C-78A2-B4890965D26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800B31E4-80C0-789F-EF79-471A5D16B0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CC8BBAB1-14C2-E90C-8C46-BEBA7B3B34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35BB3227-B09D-DF1A-5772-1CC08C9D1A58}"/>
              </a:ext>
            </a:extLst>
          </p:cNvPr>
          <p:cNvSpPr>
            <a:spLocks noGrp="1"/>
          </p:cNvSpPr>
          <p:nvPr>
            <p:ph type="dt" sz="half" idx="10"/>
          </p:nvPr>
        </p:nvSpPr>
        <p:spPr/>
        <p:txBody>
          <a:bodyPr/>
          <a:lstStyle/>
          <a:p>
            <a:fld id="{EA526C11-7EC9-F54D-A2A2-C2CD34D72EC2}" type="datetime1">
              <a:rPr kumimoji="1" lang="zh-CN" altLang="en-US" smtClean="0"/>
              <a:t>2024/1/5</a:t>
            </a:fld>
            <a:endParaRPr kumimoji="1" lang="zh-CN" altLang="en-US"/>
          </a:p>
        </p:txBody>
      </p:sp>
      <p:sp>
        <p:nvSpPr>
          <p:cNvPr id="6" name="页脚占位符 5">
            <a:extLst>
              <a:ext uri="{FF2B5EF4-FFF2-40B4-BE49-F238E27FC236}">
                <a16:creationId xmlns:a16="http://schemas.microsoft.com/office/drawing/2014/main" id="{0D09E3F6-57BA-A50A-52E7-203B5894BF3E}"/>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C3C6355-CAC9-70AD-4741-1D836123282E}"/>
              </a:ext>
            </a:extLst>
          </p:cNvPr>
          <p:cNvSpPr>
            <a:spLocks noGrp="1"/>
          </p:cNvSpPr>
          <p:nvPr>
            <p:ph type="sldNum" sz="quarter" idx="12"/>
          </p:nvPr>
        </p:nvSpPr>
        <p:spPr/>
        <p:txBody>
          <a:bodyPr/>
          <a:lstStyle/>
          <a:p>
            <a:fld id="{3F4BF8B4-7599-AE40-BB26-5D086B29C9EF}" type="slidenum">
              <a:rPr kumimoji="1" lang="zh-CN" altLang="en-US" smtClean="0"/>
              <a:t>‹#›</a:t>
            </a:fld>
            <a:endParaRPr kumimoji="1" lang="zh-CN" altLang="en-US"/>
          </a:p>
        </p:txBody>
      </p:sp>
    </p:spTree>
    <p:extLst>
      <p:ext uri="{BB962C8B-B14F-4D97-AF65-F5344CB8AC3E}">
        <p14:creationId xmlns:p14="http://schemas.microsoft.com/office/powerpoint/2010/main" val="308311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2E3E8E-2395-32BA-E39F-C07077BF134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D3460FE-8AFA-9517-681A-B26C40824D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E903CDCB-18FA-5C84-4E33-439F78E08A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3E98C7EF-4C94-455A-2FA2-0BA7F0809A58}"/>
              </a:ext>
            </a:extLst>
          </p:cNvPr>
          <p:cNvSpPr>
            <a:spLocks noGrp="1"/>
          </p:cNvSpPr>
          <p:nvPr>
            <p:ph type="dt" sz="half" idx="10"/>
          </p:nvPr>
        </p:nvSpPr>
        <p:spPr/>
        <p:txBody>
          <a:bodyPr/>
          <a:lstStyle/>
          <a:p>
            <a:fld id="{F74613D9-D312-A944-B720-94269AF3DEF3}" type="datetime1">
              <a:rPr kumimoji="1" lang="zh-CN" altLang="en-US" smtClean="0"/>
              <a:t>2024/1/5</a:t>
            </a:fld>
            <a:endParaRPr kumimoji="1" lang="zh-CN" altLang="en-US"/>
          </a:p>
        </p:txBody>
      </p:sp>
      <p:sp>
        <p:nvSpPr>
          <p:cNvPr id="6" name="页脚占位符 5">
            <a:extLst>
              <a:ext uri="{FF2B5EF4-FFF2-40B4-BE49-F238E27FC236}">
                <a16:creationId xmlns:a16="http://schemas.microsoft.com/office/drawing/2014/main" id="{10B44D22-0E6D-EEC1-CC82-75996A78D9C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BD7648D-320B-54EF-CFBE-AC89E17C46BF}"/>
              </a:ext>
            </a:extLst>
          </p:cNvPr>
          <p:cNvSpPr>
            <a:spLocks noGrp="1"/>
          </p:cNvSpPr>
          <p:nvPr>
            <p:ph type="sldNum" sz="quarter" idx="12"/>
          </p:nvPr>
        </p:nvSpPr>
        <p:spPr/>
        <p:txBody>
          <a:bodyPr/>
          <a:lstStyle/>
          <a:p>
            <a:fld id="{3F4BF8B4-7599-AE40-BB26-5D086B29C9EF}" type="slidenum">
              <a:rPr kumimoji="1" lang="zh-CN" altLang="en-US" smtClean="0"/>
              <a:t>‹#›</a:t>
            </a:fld>
            <a:endParaRPr kumimoji="1" lang="zh-CN" altLang="en-US"/>
          </a:p>
        </p:txBody>
      </p:sp>
    </p:spTree>
    <p:extLst>
      <p:ext uri="{BB962C8B-B14F-4D97-AF65-F5344CB8AC3E}">
        <p14:creationId xmlns:p14="http://schemas.microsoft.com/office/powerpoint/2010/main" val="2478123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9F90074-3C20-CD46-504D-F6CA92F22C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2FDD924-5B09-0749-FF19-4400E848A6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E3E1BFF-3DA6-B334-ABE8-7107FE7513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75FC0F-16A9-F44E-B290-15CC010E863F}" type="datetime1">
              <a:rPr kumimoji="1" lang="zh-CN" altLang="en-US" smtClean="0"/>
              <a:t>2024/1/5</a:t>
            </a:fld>
            <a:endParaRPr kumimoji="1" lang="zh-CN" altLang="en-US"/>
          </a:p>
        </p:txBody>
      </p:sp>
      <p:sp>
        <p:nvSpPr>
          <p:cNvPr id="5" name="页脚占位符 4">
            <a:extLst>
              <a:ext uri="{FF2B5EF4-FFF2-40B4-BE49-F238E27FC236}">
                <a16:creationId xmlns:a16="http://schemas.microsoft.com/office/drawing/2014/main" id="{09F0B98A-968A-4EBC-6CC1-29DED26E14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53BFC4B4-596D-F7F1-3F99-B7177CAA03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4BF8B4-7599-AE40-BB26-5D086B29C9EF}" type="slidenum">
              <a:rPr kumimoji="1" lang="zh-CN" altLang="en-US" smtClean="0"/>
              <a:t>‹#›</a:t>
            </a:fld>
            <a:endParaRPr kumimoji="1" lang="zh-CN" altLang="en-US"/>
          </a:p>
        </p:txBody>
      </p:sp>
    </p:spTree>
    <p:extLst>
      <p:ext uri="{BB962C8B-B14F-4D97-AF65-F5344CB8AC3E}">
        <p14:creationId xmlns:p14="http://schemas.microsoft.com/office/powerpoint/2010/main" val="15677960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microsoft.com/office/2018/10/relationships/comments" Target="../comments/modernComment_100_234B89CC.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3_66C2C24.xm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08_FDB71C78.xm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18/10/relationships/comments" Target="../comments/modernComment_12F_D2199793.xml"/><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05_B3CD4E36.xml"/><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9171661-EAFA-2293-5210-C7A35D35AB63}"/>
              </a:ext>
            </a:extLst>
          </p:cNvPr>
          <p:cNvSpPr/>
          <p:nvPr/>
        </p:nvSpPr>
        <p:spPr>
          <a:xfrm>
            <a:off x="1933108" y="3729060"/>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C974E03C-A514-62D0-78A0-7DAEA7602637}"/>
              </a:ext>
            </a:extLst>
          </p:cNvPr>
          <p:cNvSpPr txBox="1"/>
          <p:nvPr/>
        </p:nvSpPr>
        <p:spPr>
          <a:xfrm>
            <a:off x="-402335" y="1976519"/>
            <a:ext cx="12895072" cy="1477328"/>
          </a:xfrm>
          <a:prstGeom prst="rect">
            <a:avLst/>
          </a:prstGeom>
          <a:noFill/>
        </p:spPr>
        <p:txBody>
          <a:bodyPr wrap="square" rtlCol="0">
            <a:spAutoFit/>
          </a:bodyPr>
          <a:lstStyle/>
          <a:p>
            <a:pPr algn="ctr"/>
            <a:r>
              <a:rPr kumimoji="1" lang="en" altLang="zh-CN" sz="3000" b="1" dirty="0">
                <a:latin typeface="Microsoft YaHei" panose="020B0503020204020204" pitchFamily="34" charset="-122"/>
                <a:ea typeface="Microsoft YaHei" panose="020B0503020204020204" pitchFamily="34" charset="-122"/>
              </a:rPr>
              <a:t>Midas: Generating </a:t>
            </a:r>
            <a:r>
              <a:rPr kumimoji="1" lang="en" altLang="zh-CN" sz="3000" b="1" dirty="0" err="1">
                <a:latin typeface="Microsoft YaHei" panose="020B0503020204020204" pitchFamily="34" charset="-122"/>
                <a:ea typeface="Microsoft YaHei" panose="020B0503020204020204" pitchFamily="34" charset="-122"/>
              </a:rPr>
              <a:t>mmWave</a:t>
            </a:r>
            <a:r>
              <a:rPr kumimoji="1" lang="en" altLang="zh-CN" sz="3000" b="1" dirty="0">
                <a:latin typeface="Microsoft YaHei" panose="020B0503020204020204" pitchFamily="34" charset="-122"/>
                <a:ea typeface="Microsoft YaHei" panose="020B0503020204020204" pitchFamily="34" charset="-122"/>
              </a:rPr>
              <a:t> Radar Data</a:t>
            </a:r>
          </a:p>
          <a:p>
            <a:pPr algn="ctr"/>
            <a:r>
              <a:rPr kumimoji="1" lang="en" altLang="zh-CN" sz="3000" b="1" dirty="0">
                <a:latin typeface="Microsoft YaHei" panose="020B0503020204020204" pitchFamily="34" charset="-122"/>
                <a:ea typeface="Microsoft YaHei" panose="020B0503020204020204" pitchFamily="34" charset="-122"/>
              </a:rPr>
              <a:t> from Videos for Training Pervasive and Privacy-preserving </a:t>
            </a:r>
          </a:p>
          <a:p>
            <a:pPr algn="ctr"/>
            <a:r>
              <a:rPr kumimoji="1" lang="en" altLang="zh-CN" sz="3000" b="1" dirty="0">
                <a:latin typeface="Microsoft YaHei" panose="020B0503020204020204" pitchFamily="34" charset="-122"/>
                <a:ea typeface="Microsoft YaHei" panose="020B0503020204020204" pitchFamily="34" charset="-122"/>
              </a:rPr>
              <a:t>Human Sensing Tasks</a:t>
            </a:r>
            <a:endParaRPr kumimoji="1" lang="zh-CN" altLang="en-US" sz="3000" b="1" dirty="0">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049587B4-6583-F6A5-9C2D-056CC2080CE8}"/>
              </a:ext>
            </a:extLst>
          </p:cNvPr>
          <p:cNvSpPr txBox="1"/>
          <p:nvPr/>
        </p:nvSpPr>
        <p:spPr>
          <a:xfrm>
            <a:off x="1062225" y="4049992"/>
            <a:ext cx="10422469" cy="369332"/>
          </a:xfrm>
          <a:prstGeom prst="rect">
            <a:avLst/>
          </a:prstGeom>
          <a:noFill/>
        </p:spPr>
        <p:txBody>
          <a:bodyPr wrap="none" rtlCol="0">
            <a:spAutoFit/>
          </a:bodyPr>
          <a:lstStyle/>
          <a:p>
            <a:r>
              <a:rPr kumimoji="1" lang="en-US" altLang="zh-CN" dirty="0">
                <a:latin typeface="Arial" panose="020B0604020202020204" pitchFamily="34" charset="0"/>
                <a:ea typeface="SimHei" panose="02010609060101010101" pitchFamily="49" charset="-122"/>
                <a:cs typeface="Arial" panose="020B0604020202020204" pitchFamily="34" charset="0"/>
              </a:rPr>
              <a:t>Kaikai</a:t>
            </a:r>
            <a:r>
              <a:rPr kumimoji="1" lang="zh-CN" altLang="en-US" dirty="0">
                <a:latin typeface="Arial" panose="020B0604020202020204" pitchFamily="34" charset="0"/>
                <a:ea typeface="SimHei" panose="02010609060101010101" pitchFamily="49" charset="-122"/>
                <a:cs typeface="Arial" panose="020B0604020202020204" pitchFamily="34" charset="0"/>
              </a:rPr>
              <a:t> </a:t>
            </a:r>
            <a:r>
              <a:rPr kumimoji="1" lang="en-US" altLang="zh-CN" dirty="0">
                <a:latin typeface="Arial" panose="020B0604020202020204" pitchFamily="34" charset="0"/>
                <a:ea typeface="SimHei" panose="02010609060101010101" pitchFamily="49" charset="-122"/>
                <a:cs typeface="Arial" panose="020B0604020202020204" pitchFamily="34" charset="0"/>
              </a:rPr>
              <a:t>Deng</a:t>
            </a:r>
            <a:r>
              <a:rPr kumimoji="1" lang="zh-CN" altLang="en-US" dirty="0">
                <a:latin typeface="Arial" panose="020B0604020202020204" pitchFamily="34" charset="0"/>
                <a:ea typeface="SimHei" panose="02010609060101010101" pitchFamily="49" charset="-122"/>
                <a:cs typeface="Arial" panose="020B0604020202020204" pitchFamily="34" charset="0"/>
              </a:rPr>
              <a:t>，</a:t>
            </a:r>
            <a:r>
              <a:rPr kumimoji="1" lang="en-US" altLang="zh-CN" dirty="0">
                <a:latin typeface="Arial" panose="020B0604020202020204" pitchFamily="34" charset="0"/>
                <a:ea typeface="SimHei" panose="02010609060101010101" pitchFamily="49" charset="-122"/>
                <a:cs typeface="Arial" panose="020B0604020202020204" pitchFamily="34" charset="0"/>
              </a:rPr>
              <a:t>Dong</a:t>
            </a:r>
            <a:r>
              <a:rPr kumimoji="1" lang="zh-CN" altLang="en-US" dirty="0">
                <a:latin typeface="Arial" panose="020B0604020202020204" pitchFamily="34" charset="0"/>
                <a:ea typeface="SimHei" panose="02010609060101010101" pitchFamily="49" charset="-122"/>
                <a:cs typeface="Arial" panose="020B0604020202020204" pitchFamily="34" charset="0"/>
              </a:rPr>
              <a:t> </a:t>
            </a:r>
            <a:r>
              <a:rPr kumimoji="1" lang="en-US" altLang="zh-CN" dirty="0">
                <a:latin typeface="Arial" panose="020B0604020202020204" pitchFamily="34" charset="0"/>
                <a:ea typeface="SimHei" panose="02010609060101010101" pitchFamily="49" charset="-122"/>
                <a:cs typeface="Arial" panose="020B0604020202020204" pitchFamily="34" charset="0"/>
              </a:rPr>
              <a:t>Zhao</a:t>
            </a:r>
            <a:r>
              <a:rPr kumimoji="1" lang="zh-CN" altLang="en-US" dirty="0">
                <a:latin typeface="Arial" panose="020B0604020202020204" pitchFamily="34" charset="0"/>
                <a:ea typeface="SimHei" panose="02010609060101010101" pitchFamily="49" charset="-122"/>
                <a:cs typeface="Arial" panose="020B0604020202020204" pitchFamily="34" charset="0"/>
              </a:rPr>
              <a:t>，</a:t>
            </a:r>
            <a:r>
              <a:rPr kumimoji="1" lang="en-US" altLang="zh-CN" dirty="0" err="1">
                <a:latin typeface="Arial" panose="020B0604020202020204" pitchFamily="34" charset="0"/>
                <a:ea typeface="SimHei" panose="02010609060101010101" pitchFamily="49" charset="-122"/>
                <a:cs typeface="Arial" panose="020B0604020202020204" pitchFamily="34" charset="0"/>
              </a:rPr>
              <a:t>Qiaoyue</a:t>
            </a:r>
            <a:r>
              <a:rPr kumimoji="1" lang="zh-CN" altLang="en-US" dirty="0">
                <a:latin typeface="Arial" panose="020B0604020202020204" pitchFamily="34" charset="0"/>
                <a:ea typeface="SimHei" panose="02010609060101010101" pitchFamily="49" charset="-122"/>
                <a:cs typeface="Arial" panose="020B0604020202020204" pitchFamily="34" charset="0"/>
              </a:rPr>
              <a:t> </a:t>
            </a:r>
            <a:r>
              <a:rPr kumimoji="1" lang="en-US" altLang="zh-CN" dirty="0">
                <a:latin typeface="Arial" panose="020B0604020202020204" pitchFamily="34" charset="0"/>
                <a:ea typeface="SimHei" panose="02010609060101010101" pitchFamily="49" charset="-122"/>
                <a:cs typeface="Arial" panose="020B0604020202020204" pitchFamily="34" charset="0"/>
              </a:rPr>
              <a:t>Han</a:t>
            </a:r>
            <a:r>
              <a:rPr kumimoji="1" lang="zh-CN" altLang="en-US" dirty="0">
                <a:latin typeface="Arial" panose="020B0604020202020204" pitchFamily="34" charset="0"/>
                <a:ea typeface="SimHei" panose="02010609060101010101" pitchFamily="49" charset="-122"/>
                <a:cs typeface="Arial" panose="020B0604020202020204" pitchFamily="34" charset="0"/>
              </a:rPr>
              <a:t>，</a:t>
            </a:r>
            <a:r>
              <a:rPr kumimoji="1" lang="en-US" altLang="zh-CN" dirty="0" err="1">
                <a:latin typeface="Arial" panose="020B0604020202020204" pitchFamily="34" charset="0"/>
                <a:ea typeface="SimHei" panose="02010609060101010101" pitchFamily="49" charset="-122"/>
                <a:cs typeface="Arial" panose="020B0604020202020204" pitchFamily="34" charset="0"/>
              </a:rPr>
              <a:t>Zihan</a:t>
            </a:r>
            <a:r>
              <a:rPr kumimoji="1" lang="zh-CN" altLang="en-US" dirty="0">
                <a:latin typeface="Arial" panose="020B0604020202020204" pitchFamily="34" charset="0"/>
                <a:ea typeface="SimHei" panose="02010609060101010101" pitchFamily="49" charset="-122"/>
                <a:cs typeface="Arial" panose="020B0604020202020204" pitchFamily="34" charset="0"/>
              </a:rPr>
              <a:t> </a:t>
            </a:r>
            <a:r>
              <a:rPr kumimoji="1" lang="en-US" altLang="zh-CN" dirty="0">
                <a:latin typeface="Arial" panose="020B0604020202020204" pitchFamily="34" charset="0"/>
                <a:ea typeface="SimHei" panose="02010609060101010101" pitchFamily="49" charset="-122"/>
                <a:cs typeface="Arial" panose="020B0604020202020204" pitchFamily="34" charset="0"/>
              </a:rPr>
              <a:t>Zhang</a:t>
            </a:r>
            <a:r>
              <a:rPr kumimoji="1" lang="zh-CN" altLang="en-US" dirty="0">
                <a:latin typeface="Arial" panose="020B0604020202020204" pitchFamily="34" charset="0"/>
                <a:ea typeface="SimHei" panose="02010609060101010101" pitchFamily="49" charset="-122"/>
                <a:cs typeface="Arial" panose="020B0604020202020204" pitchFamily="34" charset="0"/>
              </a:rPr>
              <a:t>，</a:t>
            </a:r>
            <a:r>
              <a:rPr kumimoji="1" lang="en-US" altLang="zh-CN" dirty="0" err="1">
                <a:latin typeface="Arial" panose="020B0604020202020204" pitchFamily="34" charset="0"/>
                <a:ea typeface="SimHei" panose="02010609060101010101" pitchFamily="49" charset="-122"/>
                <a:cs typeface="Arial" panose="020B0604020202020204" pitchFamily="34" charset="0"/>
              </a:rPr>
              <a:t>Shuyue</a:t>
            </a:r>
            <a:r>
              <a:rPr kumimoji="1" lang="zh-CN" altLang="en-US" dirty="0">
                <a:latin typeface="Arial" panose="020B0604020202020204" pitchFamily="34" charset="0"/>
                <a:ea typeface="SimHei" panose="02010609060101010101" pitchFamily="49" charset="-122"/>
                <a:cs typeface="Arial" panose="020B0604020202020204" pitchFamily="34" charset="0"/>
              </a:rPr>
              <a:t> </a:t>
            </a:r>
            <a:r>
              <a:rPr kumimoji="1" lang="en-US" altLang="zh-CN" dirty="0">
                <a:latin typeface="Arial" panose="020B0604020202020204" pitchFamily="34" charset="0"/>
                <a:ea typeface="SimHei" panose="02010609060101010101" pitchFamily="49" charset="-122"/>
                <a:cs typeface="Arial" panose="020B0604020202020204" pitchFamily="34" charset="0"/>
              </a:rPr>
              <a:t>Wang</a:t>
            </a:r>
            <a:r>
              <a:rPr kumimoji="1" lang="zh-CN" altLang="en-US" dirty="0">
                <a:latin typeface="Arial" panose="020B0604020202020204" pitchFamily="34" charset="0"/>
                <a:ea typeface="SimHei" panose="02010609060101010101" pitchFamily="49" charset="-122"/>
                <a:cs typeface="Arial" panose="020B0604020202020204" pitchFamily="34" charset="0"/>
              </a:rPr>
              <a:t>，</a:t>
            </a:r>
            <a:r>
              <a:rPr kumimoji="1" lang="en-US" altLang="zh-CN" dirty="0" err="1">
                <a:latin typeface="Arial" panose="020B0604020202020204" pitchFamily="34" charset="0"/>
                <a:ea typeface="SimHei" panose="02010609060101010101" pitchFamily="49" charset="-122"/>
                <a:cs typeface="Arial" panose="020B0604020202020204" pitchFamily="34" charset="0"/>
              </a:rPr>
              <a:t>Anfu</a:t>
            </a:r>
            <a:r>
              <a:rPr kumimoji="1" lang="zh-CN" altLang="en-US" dirty="0">
                <a:latin typeface="Arial" panose="020B0604020202020204" pitchFamily="34" charset="0"/>
                <a:ea typeface="SimHei" panose="02010609060101010101" pitchFamily="49" charset="-122"/>
                <a:cs typeface="Arial" panose="020B0604020202020204" pitchFamily="34" charset="0"/>
              </a:rPr>
              <a:t> </a:t>
            </a:r>
            <a:r>
              <a:rPr kumimoji="1" lang="en-US" altLang="zh-CN" dirty="0">
                <a:latin typeface="Arial" panose="020B0604020202020204" pitchFamily="34" charset="0"/>
                <a:ea typeface="SimHei" panose="02010609060101010101" pitchFamily="49" charset="-122"/>
                <a:cs typeface="Arial" panose="020B0604020202020204" pitchFamily="34" charset="0"/>
              </a:rPr>
              <a:t>Zhou</a:t>
            </a:r>
            <a:r>
              <a:rPr kumimoji="1" lang="zh-CN" altLang="en-US" dirty="0">
                <a:latin typeface="Arial" panose="020B0604020202020204" pitchFamily="34" charset="0"/>
                <a:ea typeface="SimHei" panose="02010609060101010101" pitchFamily="49" charset="-122"/>
                <a:cs typeface="Arial" panose="020B0604020202020204" pitchFamily="34" charset="0"/>
              </a:rPr>
              <a:t>，</a:t>
            </a:r>
            <a:r>
              <a:rPr kumimoji="1" lang="en-US" altLang="zh-CN" dirty="0">
                <a:latin typeface="Arial" panose="020B0604020202020204" pitchFamily="34" charset="0"/>
                <a:ea typeface="SimHei" panose="02010609060101010101" pitchFamily="49" charset="-122"/>
                <a:cs typeface="Arial" panose="020B0604020202020204" pitchFamily="34" charset="0"/>
              </a:rPr>
              <a:t>Huadong</a:t>
            </a:r>
            <a:r>
              <a:rPr kumimoji="1" lang="zh-CN" altLang="en-US" dirty="0">
                <a:latin typeface="Arial" panose="020B0604020202020204" pitchFamily="34" charset="0"/>
                <a:ea typeface="SimHei" panose="02010609060101010101" pitchFamily="49" charset="-122"/>
                <a:cs typeface="Arial" panose="020B0604020202020204" pitchFamily="34" charset="0"/>
              </a:rPr>
              <a:t> </a:t>
            </a:r>
            <a:r>
              <a:rPr kumimoji="1" lang="en-US" altLang="zh-CN" dirty="0">
                <a:latin typeface="Arial" panose="020B0604020202020204" pitchFamily="34" charset="0"/>
                <a:ea typeface="SimHei" panose="02010609060101010101" pitchFamily="49" charset="-122"/>
                <a:cs typeface="Arial" panose="020B0604020202020204" pitchFamily="34" charset="0"/>
              </a:rPr>
              <a:t>Ma</a:t>
            </a:r>
            <a:endParaRPr kumimoji="1"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2" name="灯片编号占位符 1">
            <a:extLst>
              <a:ext uri="{FF2B5EF4-FFF2-40B4-BE49-F238E27FC236}">
                <a16:creationId xmlns:a16="http://schemas.microsoft.com/office/drawing/2014/main" id="{5BFBFAE8-5C58-062E-10B7-1C2862885121}"/>
              </a:ext>
            </a:extLst>
          </p:cNvPr>
          <p:cNvSpPr>
            <a:spLocks noGrp="1"/>
          </p:cNvSpPr>
          <p:nvPr>
            <p:ph type="sldNum" sz="quarter" idx="12"/>
          </p:nvPr>
        </p:nvSpPr>
        <p:spPr/>
        <p:txBody>
          <a:bodyPr/>
          <a:lstStyle/>
          <a:p>
            <a:fld id="{3F4BF8B4-7599-AE40-BB26-5D086B29C9EF}" type="slidenum">
              <a:rPr kumimoji="1" lang="zh-CN" altLang="en-US" smtClean="0"/>
              <a:t>1</a:t>
            </a:fld>
            <a:endParaRPr kumimoji="1" lang="zh-CN" altLang="en-US"/>
          </a:p>
        </p:txBody>
      </p:sp>
      <p:sp>
        <p:nvSpPr>
          <p:cNvPr id="3" name="文本框 2">
            <a:extLst>
              <a:ext uri="{FF2B5EF4-FFF2-40B4-BE49-F238E27FC236}">
                <a16:creationId xmlns:a16="http://schemas.microsoft.com/office/drawing/2014/main" id="{E6EF021E-1DA4-7A9C-7CEC-73FEDB2C401C}"/>
              </a:ext>
            </a:extLst>
          </p:cNvPr>
          <p:cNvSpPr txBox="1"/>
          <p:nvPr/>
        </p:nvSpPr>
        <p:spPr>
          <a:xfrm>
            <a:off x="3370382" y="4575732"/>
            <a:ext cx="5451236" cy="369332"/>
          </a:xfrm>
          <a:prstGeom prst="rect">
            <a:avLst/>
          </a:prstGeom>
          <a:noFill/>
        </p:spPr>
        <p:txBody>
          <a:bodyPr wrap="none" rtlCol="0">
            <a:spAutoFit/>
          </a:bodyPr>
          <a:lstStyle/>
          <a:p>
            <a:r>
              <a:rPr kumimoji="1" lang="en" altLang="zh-CN" dirty="0">
                <a:latin typeface="Arial" panose="020B0604020202020204" pitchFamily="34" charset="0"/>
                <a:ea typeface="SimHei" panose="02010609060101010101" pitchFamily="49" charset="-122"/>
                <a:cs typeface="Arial" panose="020B0604020202020204" pitchFamily="34" charset="0"/>
              </a:rPr>
              <a:t>Beijing University of Posts and Telecommunications</a:t>
            </a:r>
            <a:endParaRPr kumimoji="1"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4" name="文本框 3">
            <a:extLst>
              <a:ext uri="{FF2B5EF4-FFF2-40B4-BE49-F238E27FC236}">
                <a16:creationId xmlns:a16="http://schemas.microsoft.com/office/drawing/2014/main" id="{E1D7924C-E295-0DA9-8634-4C84C9EA64E3}"/>
              </a:ext>
            </a:extLst>
          </p:cNvPr>
          <p:cNvSpPr txBox="1"/>
          <p:nvPr/>
        </p:nvSpPr>
        <p:spPr>
          <a:xfrm>
            <a:off x="5144954" y="5623560"/>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汇报人：盖佳雯</a:t>
            </a:r>
          </a:p>
        </p:txBody>
      </p:sp>
    </p:spTree>
    <p:extLst>
      <p:ext uri="{BB962C8B-B14F-4D97-AF65-F5344CB8AC3E}">
        <p14:creationId xmlns:p14="http://schemas.microsoft.com/office/powerpoint/2010/main" val="592153036"/>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C974E03C-A514-62D0-78A0-7DAEA7602637}"/>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主要贡献</a:t>
            </a:r>
            <a:endParaRPr kumimoji="1" lang="zh-CN" altLang="en-US" b="1"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E4889313-FDFE-1322-E807-7D6223DEF5D4}"/>
              </a:ext>
            </a:extLst>
          </p:cNvPr>
          <p:cNvSpPr txBox="1"/>
          <p:nvPr/>
        </p:nvSpPr>
        <p:spPr>
          <a:xfrm>
            <a:off x="1375694" y="1373612"/>
            <a:ext cx="9440611" cy="5827942"/>
          </a:xfrm>
          <a:prstGeom prst="rect">
            <a:avLst/>
          </a:prstGeom>
          <a:noFill/>
        </p:spPr>
        <p:txBody>
          <a:bodyPr wrap="square" rtlCol="0">
            <a:spAutoFit/>
          </a:bodyPr>
          <a:lstStyle/>
          <a:p>
            <a:pPr>
              <a:lnSpc>
                <a:spcPct val="125000"/>
              </a:lnSpc>
            </a:pPr>
            <a:r>
              <a:rPr lang="en-US" altLang="zh-CN" sz="2000" b="0" i="0" dirty="0">
                <a:effectLst/>
                <a:latin typeface="Microsoft YaHei" panose="020B0503020204020204" pitchFamily="34" charset="-122"/>
                <a:ea typeface="Microsoft YaHei" panose="020B0503020204020204" pitchFamily="34" charset="-122"/>
              </a:rPr>
              <a:t>1.</a:t>
            </a:r>
            <a:r>
              <a:rPr lang="zh-CN" altLang="en-US" sz="2000" b="0" i="0" dirty="0">
                <a:effectLst/>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设计了</a:t>
            </a:r>
            <a:r>
              <a:rPr lang="en" altLang="zh-CN" sz="2000" b="1" i="0" dirty="0">
                <a:solidFill>
                  <a:srgbClr val="FF0000"/>
                </a:solidFill>
                <a:effectLst/>
                <a:latin typeface="Microsoft YaHei" panose="020B0503020204020204" pitchFamily="34" charset="-122"/>
                <a:ea typeface="Microsoft YaHei" panose="020B0503020204020204" pitchFamily="34" charset="-122"/>
              </a:rPr>
              <a:t>Midas</a:t>
            </a:r>
            <a:r>
              <a:rPr lang="zh-CN" altLang="en-US" sz="2000" b="0" i="0" dirty="0">
                <a:effectLst/>
                <a:latin typeface="Microsoft YaHei" panose="020B0503020204020204" pitchFamily="34" charset="-122"/>
                <a:ea typeface="Microsoft YaHei" panose="020B0503020204020204" pitchFamily="34" charset="-122"/>
              </a:rPr>
              <a:t>系统，包含</a:t>
            </a:r>
            <a:r>
              <a:rPr lang="en" altLang="zh-CN" sz="2000" b="1" i="0" dirty="0">
                <a:solidFill>
                  <a:srgbClr val="FF0000"/>
                </a:solidFill>
                <a:effectLst/>
                <a:latin typeface="Microsoft YaHei" panose="020B0503020204020204" pitchFamily="34" charset="-122"/>
                <a:ea typeface="Microsoft YaHei" panose="020B0503020204020204" pitchFamily="34" charset="-122"/>
              </a:rPr>
              <a:t>DG-Net </a:t>
            </a:r>
            <a:r>
              <a:rPr lang="zh-CN" altLang="en" sz="2000" i="0" dirty="0">
                <a:effectLst/>
                <a:latin typeface="Microsoft YaHei" panose="020B0503020204020204" pitchFamily="34" charset="-122"/>
                <a:ea typeface="Microsoft YaHei" panose="020B0503020204020204" pitchFamily="34" charset="-122"/>
              </a:rPr>
              <a:t>和</a:t>
            </a:r>
            <a:r>
              <a:rPr lang="en" altLang="zh-CN" sz="2000" b="1" i="0" dirty="0">
                <a:solidFill>
                  <a:srgbClr val="FF0000"/>
                </a:solidFill>
                <a:effectLst/>
                <a:latin typeface="Microsoft YaHei" panose="020B0503020204020204" pitchFamily="34" charset="-122"/>
                <a:ea typeface="Microsoft YaHei" panose="020B0503020204020204" pitchFamily="34" charset="-122"/>
              </a:rPr>
              <a:t>VS-Net</a:t>
            </a:r>
            <a:r>
              <a:rPr lang="zh-CN" altLang="en" sz="2000" i="0" dirty="0">
                <a:effectLst/>
                <a:latin typeface="Microsoft YaHei" panose="020B0503020204020204" pitchFamily="34" charset="-122"/>
                <a:ea typeface="Microsoft YaHei" panose="020B0503020204020204" pitchFamily="34" charset="-122"/>
              </a:rPr>
              <a:t>两个</a:t>
            </a:r>
            <a:r>
              <a:rPr lang="zh-CN" altLang="en-US" sz="2000" i="0" dirty="0">
                <a:effectLst/>
                <a:latin typeface="Microsoft YaHei" panose="020B0503020204020204" pitchFamily="34" charset="-122"/>
                <a:ea typeface="Microsoft YaHei" panose="020B0503020204020204" pitchFamily="34" charset="-122"/>
              </a:rPr>
              <a:t>组件</a:t>
            </a:r>
            <a:r>
              <a:rPr lang="en" altLang="zh-CN" sz="200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。可以利用丰富的视频生成雷达数据。</a:t>
            </a:r>
            <a:br>
              <a:rPr lang="zh-CN" altLang="en-US" sz="2000" dirty="0">
                <a:effectLst/>
                <a:latin typeface="Microsoft YaHei" panose="020B0503020204020204" pitchFamily="34" charset="-122"/>
                <a:ea typeface="Microsoft YaHei" panose="020B0503020204020204" pitchFamily="34" charset="-122"/>
              </a:rPr>
            </a:br>
            <a:endParaRPr lang="zh-CN" altLang="en-US" sz="2000" dirty="0">
              <a:effectLst/>
              <a:latin typeface="Microsoft YaHei" panose="020B0503020204020204" pitchFamily="34" charset="-122"/>
              <a:ea typeface="Microsoft YaHei" panose="020B0503020204020204" pitchFamily="34" charset="-122"/>
            </a:endParaRPr>
          </a:p>
          <a:p>
            <a:pPr>
              <a:lnSpc>
                <a:spcPct val="125000"/>
              </a:lnSpc>
            </a:pPr>
            <a:r>
              <a:rPr lang="en-US" altLang="zh-CN" sz="2000" b="0" i="0" dirty="0">
                <a:effectLst/>
                <a:latin typeface="Microsoft YaHei" panose="020B0503020204020204" pitchFamily="34" charset="-122"/>
                <a:ea typeface="Microsoft YaHei" panose="020B0503020204020204" pitchFamily="34" charset="-122"/>
              </a:rPr>
              <a:t>2. </a:t>
            </a:r>
            <a:r>
              <a:rPr lang="en" altLang="zh-CN" sz="2000" b="1" i="0" dirty="0">
                <a:solidFill>
                  <a:srgbClr val="FF0000"/>
                </a:solidFill>
                <a:effectLst/>
                <a:latin typeface="Microsoft YaHei" panose="020B0503020204020204" pitchFamily="34" charset="-122"/>
                <a:ea typeface="Microsoft YaHei" panose="020B0503020204020204" pitchFamily="34" charset="-122"/>
              </a:rPr>
              <a:t>DG-Net</a:t>
            </a:r>
            <a:r>
              <a:rPr lang="zh-CN" altLang="en-US" sz="2000" b="0" i="0" dirty="0">
                <a:effectLst/>
                <a:latin typeface="Microsoft YaHei" panose="020B0503020204020204" pitchFamily="34" charset="-122"/>
                <a:ea typeface="Microsoft YaHei" panose="020B0503020204020204" pitchFamily="34" charset="-122"/>
              </a:rPr>
              <a:t>（</a:t>
            </a:r>
            <a:r>
              <a:rPr lang="en" altLang="zh-CN" sz="2000" b="0" i="0" dirty="0">
                <a:effectLst/>
                <a:latin typeface="Microsoft YaHei" panose="020B0503020204020204" pitchFamily="34" charset="-122"/>
                <a:ea typeface="Microsoft YaHei" panose="020B0503020204020204" pitchFamily="34" charset="-122"/>
              </a:rPr>
              <a:t> Data Generation Network </a:t>
            </a:r>
            <a:r>
              <a:rPr lang="zh-CN" altLang="en-US" sz="2000" b="0" i="0" dirty="0">
                <a:effectLst/>
                <a:latin typeface="Microsoft YaHei" panose="020B0503020204020204" pitchFamily="34" charset="-122"/>
                <a:ea typeface="Microsoft YaHei" panose="020B0503020204020204" pitchFamily="34" charset="-122"/>
              </a:rPr>
              <a:t>）。</a:t>
            </a:r>
            <a:endParaRPr lang="en-US" altLang="zh-CN" sz="2000" b="0" i="0" dirty="0">
              <a:effectLst/>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2000" b="0" i="0" u="none" strike="noStrike" dirty="0">
                <a:solidFill>
                  <a:srgbClr val="333333"/>
                </a:solidFill>
                <a:effectLst/>
                <a:latin typeface="Microsoft YaHei" panose="020B0503020204020204" pitchFamily="34" charset="-122"/>
                <a:ea typeface="Microsoft YaHei" panose="020B0503020204020204" pitchFamily="34" charset="-122"/>
              </a:rPr>
              <a:t>利用</a:t>
            </a:r>
            <a:r>
              <a:rPr lang="zh-CN" altLang="en-US" sz="2000" b="1" i="0" u="none" strike="noStrike" dirty="0">
                <a:solidFill>
                  <a:srgbClr val="333333"/>
                </a:solidFill>
                <a:effectLst/>
                <a:latin typeface="Microsoft YaHei" panose="020B0503020204020204" pitchFamily="34" charset="-122"/>
                <a:ea typeface="Microsoft YaHei" panose="020B0503020204020204" pitchFamily="34" charset="-122"/>
              </a:rPr>
              <a:t>人体区域索引算法</a:t>
            </a:r>
            <a:r>
              <a:rPr lang="zh-CN" altLang="en-US" sz="2000" b="0" i="0" u="none" strike="noStrike" dirty="0">
                <a:solidFill>
                  <a:srgbClr val="333333"/>
                </a:solidFill>
                <a:effectLst/>
                <a:latin typeface="Microsoft YaHei" panose="020B0503020204020204" pitchFamily="34" charset="-122"/>
                <a:ea typeface="Microsoft YaHei" panose="020B0503020204020204" pitchFamily="34" charset="-122"/>
              </a:rPr>
              <a:t>实现人体网格数据和人体位置信息的一对一匹配，</a:t>
            </a:r>
            <a:endParaRPr lang="en-US" altLang="zh-CN" sz="2000" b="0" i="0" u="none" strike="noStrike" dirty="0">
              <a:solidFill>
                <a:srgbClr val="333333"/>
              </a:solidFill>
              <a:effectLst/>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2000" b="0" i="0" u="none" strike="noStrike" dirty="0">
                <a:solidFill>
                  <a:srgbClr val="333333"/>
                </a:solidFill>
                <a:effectLst/>
                <a:latin typeface="Microsoft YaHei" panose="020B0503020204020204" pitchFamily="34" charset="-122"/>
                <a:ea typeface="Microsoft YaHei" panose="020B0503020204020204" pitchFamily="34" charset="-122"/>
              </a:rPr>
              <a:t>利用</a:t>
            </a:r>
            <a:r>
              <a:rPr lang="zh-CN" altLang="en-US" sz="2000" b="1" dirty="0">
                <a:solidFill>
                  <a:srgbClr val="333333"/>
                </a:solidFill>
                <a:latin typeface="Microsoft YaHei" panose="020B0503020204020204" pitchFamily="34" charset="-122"/>
                <a:ea typeface="Microsoft YaHei" panose="020B0503020204020204" pitchFamily="34" charset="-122"/>
              </a:rPr>
              <a:t>人体网格模型和深度预测模型</a:t>
            </a:r>
            <a:r>
              <a:rPr lang="zh-CN" altLang="en-US" sz="2000" b="0" i="0" u="none" strike="noStrike" dirty="0">
                <a:solidFill>
                  <a:srgbClr val="333333"/>
                </a:solidFill>
                <a:effectLst/>
                <a:latin typeface="Microsoft YaHei" panose="020B0503020204020204" pitchFamily="34" charset="-122"/>
                <a:ea typeface="Microsoft YaHei" panose="020B0503020204020204" pitchFamily="34" charset="-122"/>
              </a:rPr>
              <a:t>生成相应的深度信息、雷达横截面和径向速度，</a:t>
            </a:r>
            <a:endParaRPr lang="en-US" altLang="zh-CN" sz="2000" b="0" i="0" u="none" strike="noStrike" dirty="0">
              <a:solidFill>
                <a:srgbClr val="333333"/>
              </a:solidFill>
              <a:effectLst/>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2000" b="0" i="0" u="none" strike="noStrike" dirty="0">
                <a:solidFill>
                  <a:srgbClr val="333333"/>
                </a:solidFill>
                <a:effectLst/>
                <a:latin typeface="Microsoft YaHei" panose="020B0503020204020204" pitchFamily="34" charset="-122"/>
                <a:ea typeface="Microsoft YaHei" panose="020B0503020204020204" pitchFamily="34" charset="-122"/>
              </a:rPr>
              <a:t>采用</a:t>
            </a:r>
            <a:r>
              <a:rPr lang="zh-CN" altLang="en-US" sz="2000" b="1" dirty="0">
                <a:solidFill>
                  <a:srgbClr val="333333"/>
                </a:solidFill>
                <a:latin typeface="Microsoft YaHei" panose="020B0503020204020204" pitchFamily="34" charset="-122"/>
                <a:ea typeface="Microsoft YaHei" panose="020B0503020204020204" pitchFamily="34" charset="-122"/>
              </a:rPr>
              <a:t>多人反射模型</a:t>
            </a:r>
            <a:r>
              <a:rPr lang="zh-CN" altLang="en-US" sz="2000" b="0" i="0" u="none" strike="noStrike" dirty="0">
                <a:solidFill>
                  <a:srgbClr val="333333"/>
                </a:solidFill>
                <a:effectLst/>
                <a:latin typeface="Microsoft YaHei" panose="020B0503020204020204" pitchFamily="34" charset="-122"/>
                <a:ea typeface="Microsoft YaHei" panose="020B0503020204020204" pitchFamily="34" charset="-122"/>
              </a:rPr>
              <a:t>模拟雷达信号的多径反射和衰减，输出可转换的粗糙雷达数据，</a:t>
            </a:r>
            <a:endParaRPr lang="en-US" altLang="zh-CN" sz="2000" b="0" i="0" u="none" strike="noStrike" dirty="0">
              <a:solidFill>
                <a:srgbClr val="333333"/>
              </a:solidFill>
              <a:effectLst/>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2000" b="0" i="0" u="none" strike="noStrike" dirty="0">
                <a:solidFill>
                  <a:srgbClr val="333333"/>
                </a:solidFill>
                <a:effectLst/>
                <a:latin typeface="Microsoft YaHei" panose="020B0503020204020204" pitchFamily="34" charset="-122"/>
                <a:ea typeface="Microsoft YaHei" panose="020B0503020204020204" pitchFamily="34" charset="-122"/>
              </a:rPr>
              <a:t>使用</a:t>
            </a:r>
            <a:r>
              <a:rPr lang="en" altLang="zh-CN" sz="2000" b="1" i="0" u="none" strike="noStrike" dirty="0">
                <a:solidFill>
                  <a:srgbClr val="333333"/>
                </a:solidFill>
                <a:effectLst/>
                <a:latin typeface="Microsoft YaHei" panose="020B0503020204020204" pitchFamily="34" charset="-122"/>
                <a:ea typeface="Microsoft YaHei" panose="020B0503020204020204" pitchFamily="34" charset="-122"/>
              </a:rPr>
              <a:t>Transformer</a:t>
            </a:r>
            <a:r>
              <a:rPr lang="zh-CN" altLang="en-US" sz="2000" b="1" i="0" u="none" strike="noStrike" dirty="0">
                <a:solidFill>
                  <a:srgbClr val="333333"/>
                </a:solidFill>
                <a:effectLst/>
                <a:latin typeface="Microsoft YaHei" panose="020B0503020204020204" pitchFamily="34" charset="-122"/>
                <a:ea typeface="Microsoft YaHei" panose="020B0503020204020204" pitchFamily="34" charset="-122"/>
              </a:rPr>
              <a:t>模型</a:t>
            </a:r>
            <a:r>
              <a:rPr lang="zh-CN" altLang="en-US" sz="2000" b="0" i="0" u="none" strike="noStrike" dirty="0">
                <a:solidFill>
                  <a:srgbClr val="333333"/>
                </a:solidFill>
                <a:effectLst/>
                <a:latin typeface="Microsoft YaHei" panose="020B0503020204020204" pitchFamily="34" charset="-122"/>
                <a:ea typeface="Microsoft YaHei" panose="020B0503020204020204" pitchFamily="34" charset="-122"/>
              </a:rPr>
              <a:t>生成逼真的雷达数据</a:t>
            </a:r>
            <a:r>
              <a:rPr lang="zh-CN" altLang="en-US" sz="2000" dirty="0">
                <a:solidFill>
                  <a:srgbClr val="333333"/>
                </a:solidFill>
                <a:latin typeface="Microsoft YaHei" panose="020B0503020204020204" pitchFamily="34" charset="-122"/>
                <a:ea typeface="Microsoft YaHei" panose="020B0503020204020204" pitchFamily="34" charset="-122"/>
              </a:rPr>
              <a:t>。</a:t>
            </a:r>
            <a:endParaRPr lang="en-US" altLang="zh-CN" sz="2000" dirty="0">
              <a:solidFill>
                <a:srgbClr val="333333"/>
              </a:solidFill>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生成的雷达数据可以堆叠并转换为多普勒信号和 </a:t>
            </a:r>
            <a:r>
              <a:rPr lang="en-US" altLang="zh-CN" sz="2000" dirty="0">
                <a:latin typeface="Microsoft YaHei" panose="020B0503020204020204" pitchFamily="34" charset="-122"/>
                <a:ea typeface="Microsoft YaHei" panose="020B0503020204020204" pitchFamily="34" charset="-122"/>
              </a:rPr>
              <a:t>3</a:t>
            </a:r>
            <a:r>
              <a:rPr lang="en" altLang="zh-CN" sz="2000" dirty="0">
                <a:latin typeface="Microsoft YaHei" panose="020B0503020204020204" pitchFamily="34" charset="-122"/>
                <a:ea typeface="Microsoft YaHei" panose="020B0503020204020204" pitchFamily="34" charset="-122"/>
              </a:rPr>
              <a:t>D </a:t>
            </a:r>
            <a:r>
              <a:rPr lang="zh-CN" altLang="en-US" sz="2000" dirty="0">
                <a:latin typeface="Microsoft YaHei" panose="020B0503020204020204" pitchFamily="34" charset="-122"/>
                <a:ea typeface="Microsoft YaHei" panose="020B0503020204020204" pitchFamily="34" charset="-122"/>
              </a:rPr>
              <a:t>点云。</a:t>
            </a:r>
          </a:p>
          <a:p>
            <a:pPr>
              <a:lnSpc>
                <a:spcPct val="125000"/>
              </a:lnSpc>
            </a:pPr>
            <a:endParaRPr lang="en-US" altLang="zh-CN" sz="2000" dirty="0">
              <a:effectLst/>
              <a:latin typeface="Microsoft YaHei" panose="020B0503020204020204" pitchFamily="34" charset="-122"/>
              <a:ea typeface="Microsoft YaHei" panose="020B0503020204020204" pitchFamily="34" charset="-122"/>
            </a:endParaRPr>
          </a:p>
          <a:p>
            <a:pPr>
              <a:lnSpc>
                <a:spcPct val="125000"/>
              </a:lnSpc>
            </a:pPr>
            <a:r>
              <a:rPr lang="en-US" altLang="zh-CN" sz="2000" b="0" i="0" dirty="0">
                <a:solidFill>
                  <a:srgbClr val="000000"/>
                </a:solidFill>
                <a:effectLst/>
                <a:latin typeface="Microsoft YaHei" panose="020B0503020204020204" pitchFamily="34" charset="-122"/>
                <a:ea typeface="Microsoft YaHei" panose="020B0503020204020204" pitchFamily="34" charset="-122"/>
              </a:rPr>
              <a:t>3.</a:t>
            </a:r>
            <a:r>
              <a:rPr lang="zh-CN" altLang="en-US" sz="2000" b="0" i="0" dirty="0">
                <a:solidFill>
                  <a:srgbClr val="000000"/>
                </a:solidFill>
                <a:effectLst/>
                <a:latin typeface="Microsoft YaHei" panose="020B0503020204020204" pitchFamily="34" charset="-122"/>
                <a:ea typeface="Microsoft YaHei" panose="020B0503020204020204" pitchFamily="34" charset="-122"/>
              </a:rPr>
              <a:t> </a:t>
            </a:r>
            <a:r>
              <a:rPr lang="en" altLang="zh-CN" sz="2000" b="1" i="0" dirty="0">
                <a:solidFill>
                  <a:srgbClr val="FF0000"/>
                </a:solidFill>
                <a:effectLst/>
                <a:latin typeface="Microsoft YaHei" panose="020B0503020204020204" pitchFamily="34" charset="-122"/>
                <a:ea typeface="Microsoft YaHei" panose="020B0503020204020204" pitchFamily="34" charset="-122"/>
              </a:rPr>
              <a:t>VS-Net</a:t>
            </a:r>
            <a:r>
              <a:rPr lang="zh-CN" altLang="en-US" sz="2000" b="0" i="0" dirty="0">
                <a:effectLst/>
                <a:latin typeface="Microsoft YaHei" panose="020B0503020204020204" pitchFamily="34" charset="-122"/>
                <a:ea typeface="Microsoft YaHei" panose="020B0503020204020204" pitchFamily="34" charset="-122"/>
              </a:rPr>
              <a:t>（</a:t>
            </a:r>
            <a:r>
              <a:rPr lang="en" altLang="zh-CN" sz="2000" b="0" i="0" dirty="0">
                <a:effectLst/>
                <a:latin typeface="Microsoft YaHei" panose="020B0503020204020204" pitchFamily="34" charset="-122"/>
                <a:ea typeface="Microsoft YaHei" panose="020B0503020204020204" pitchFamily="34" charset="-122"/>
              </a:rPr>
              <a:t> Variant Siamese Network</a:t>
            </a:r>
            <a:r>
              <a:rPr lang="zh-CN" altLang="en-US" sz="2000" dirty="0">
                <a:latin typeface="Microsoft YaHei" panose="020B0503020204020204" pitchFamily="34" charset="-122"/>
                <a:ea typeface="Microsoft YaHei" panose="020B0503020204020204" pitchFamily="34" charset="-122"/>
              </a:rPr>
              <a:t>）。</a:t>
            </a:r>
            <a:r>
              <a:rPr lang="en" altLang="zh-CN"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选择关键帧来消除数据冗余，解决类别不平衡的问题并确保模型稳定性。</a:t>
            </a:r>
            <a:br>
              <a:rPr lang="zh-CN" altLang="en-US" sz="2000" dirty="0">
                <a:effectLst/>
                <a:latin typeface="Microsoft YaHei" panose="020B0503020204020204" pitchFamily="34" charset="-122"/>
                <a:ea typeface="Microsoft YaHei" panose="020B0503020204020204" pitchFamily="34" charset="-122"/>
              </a:rPr>
            </a:br>
            <a:endParaRPr lang="zh-CN" altLang="en-US" sz="2000" dirty="0">
              <a:effectLst/>
              <a:latin typeface="Microsoft YaHei" panose="020B0503020204020204" pitchFamily="34" charset="-122"/>
              <a:ea typeface="Microsoft YaHei" panose="020B0503020204020204" pitchFamily="34" charset="-122"/>
            </a:endParaRPr>
          </a:p>
          <a:p>
            <a:pPr>
              <a:lnSpc>
                <a:spcPct val="125000"/>
              </a:lnSpc>
            </a:pPr>
            <a:endParaRPr kumimoji="1" lang="zh-CN" altLang="en-US" sz="2000"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65410439-3694-4134-5B4B-015B8CE836F8}"/>
              </a:ext>
            </a:extLst>
          </p:cNvPr>
          <p:cNvSpPr>
            <a:spLocks noGrp="1"/>
          </p:cNvSpPr>
          <p:nvPr>
            <p:ph type="sldNum" sz="quarter" idx="12"/>
          </p:nvPr>
        </p:nvSpPr>
        <p:spPr/>
        <p:txBody>
          <a:bodyPr/>
          <a:lstStyle/>
          <a:p>
            <a:fld id="{3F4BF8B4-7599-AE40-BB26-5D086B29C9EF}" type="slidenum">
              <a:rPr kumimoji="1" lang="zh-CN" altLang="en-US" smtClean="0"/>
              <a:t>10</a:t>
            </a:fld>
            <a:endParaRPr kumimoji="1" lang="zh-CN" altLang="en-US"/>
          </a:p>
        </p:txBody>
      </p:sp>
    </p:spTree>
    <p:extLst>
      <p:ext uri="{BB962C8B-B14F-4D97-AF65-F5344CB8AC3E}">
        <p14:creationId xmlns:p14="http://schemas.microsoft.com/office/powerpoint/2010/main" val="107752484"/>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C974E03C-A514-62D0-78A0-7DAEA7602637}"/>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模型设计</a:t>
            </a:r>
            <a:endParaRPr kumimoji="1" lang="zh-CN" altLang="en-US" b="1"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53C850F2-8C63-74F3-6F7F-2F91575E18DF}"/>
              </a:ext>
            </a:extLst>
          </p:cNvPr>
          <p:cNvPicPr>
            <a:picLocks noChangeAspect="1"/>
          </p:cNvPicPr>
          <p:nvPr/>
        </p:nvPicPr>
        <p:blipFill>
          <a:blip r:embed="rId3"/>
          <a:stretch>
            <a:fillRect/>
          </a:stretch>
        </p:blipFill>
        <p:spPr>
          <a:xfrm>
            <a:off x="442156" y="1403334"/>
            <a:ext cx="11557069" cy="4793803"/>
          </a:xfrm>
          <a:prstGeom prst="rect">
            <a:avLst/>
          </a:prstGeom>
        </p:spPr>
      </p:pic>
      <p:sp>
        <p:nvSpPr>
          <p:cNvPr id="4" name="灯片编号占位符 3">
            <a:extLst>
              <a:ext uri="{FF2B5EF4-FFF2-40B4-BE49-F238E27FC236}">
                <a16:creationId xmlns:a16="http://schemas.microsoft.com/office/drawing/2014/main" id="{7C465A7C-AC66-C6AE-1EA8-DA703A2DEDAB}"/>
              </a:ext>
            </a:extLst>
          </p:cNvPr>
          <p:cNvSpPr>
            <a:spLocks noGrp="1"/>
          </p:cNvSpPr>
          <p:nvPr>
            <p:ph type="sldNum" sz="quarter" idx="12"/>
          </p:nvPr>
        </p:nvSpPr>
        <p:spPr/>
        <p:txBody>
          <a:bodyPr/>
          <a:lstStyle/>
          <a:p>
            <a:fld id="{3F4BF8B4-7599-AE40-BB26-5D086B29C9EF}" type="slidenum">
              <a:rPr kumimoji="1" lang="zh-CN" altLang="en-US" smtClean="0"/>
              <a:t>11</a:t>
            </a:fld>
            <a:endParaRPr kumimoji="1" lang="zh-CN" altLang="en-US"/>
          </a:p>
        </p:txBody>
      </p:sp>
      <p:sp>
        <p:nvSpPr>
          <p:cNvPr id="5" name="文本框 4">
            <a:extLst>
              <a:ext uri="{FF2B5EF4-FFF2-40B4-BE49-F238E27FC236}">
                <a16:creationId xmlns:a16="http://schemas.microsoft.com/office/drawing/2014/main" id="{DEBE8235-85FF-654E-31EE-192DF7D4085C}"/>
              </a:ext>
            </a:extLst>
          </p:cNvPr>
          <p:cNvSpPr txBox="1"/>
          <p:nvPr/>
        </p:nvSpPr>
        <p:spPr>
          <a:xfrm>
            <a:off x="6096000" y="3615569"/>
            <a:ext cx="1454727" cy="369332"/>
          </a:xfrm>
          <a:prstGeom prst="rect">
            <a:avLst/>
          </a:prstGeom>
          <a:noFill/>
        </p:spPr>
        <p:txBody>
          <a:bodyPr wrap="square" rtlCol="0">
            <a:spAutoFit/>
          </a:bodyPr>
          <a:lstStyle/>
          <a:p>
            <a:r>
              <a:rPr kumimoji="1" lang="zh-CN" altLang="en-US" b="1" dirty="0">
                <a:solidFill>
                  <a:srgbClr val="FF0000"/>
                </a:solidFill>
                <a:latin typeface="Times New Roman" panose="02020603050405020304" pitchFamily="18" charset="0"/>
                <a:cs typeface="Times New Roman" panose="02020603050405020304" pitchFamily="18" charset="0"/>
              </a:rPr>
              <a:t>（</a:t>
            </a:r>
            <a:r>
              <a:rPr kumimoji="1" lang="en-US" altLang="zh-CN" b="1" dirty="0">
                <a:solidFill>
                  <a:srgbClr val="FF0000"/>
                </a:solidFill>
                <a:latin typeface="Times New Roman" panose="02020603050405020304" pitchFamily="18" charset="0"/>
                <a:cs typeface="Times New Roman" panose="02020603050405020304" pitchFamily="18" charset="0"/>
              </a:rPr>
              <a:t>DG-Net</a:t>
            </a:r>
            <a:r>
              <a:rPr kumimoji="1" lang="zh-CN" altLang="en-US" b="1" dirty="0">
                <a:solidFill>
                  <a:srgbClr val="FF0000"/>
                </a:solidFill>
                <a:latin typeface="Times New Roman" panose="02020603050405020304" pitchFamily="18" charset="0"/>
                <a:cs typeface="Times New Roman" panose="02020603050405020304" pitchFamily="18" charset="0"/>
              </a:rPr>
              <a:t>）</a:t>
            </a:r>
          </a:p>
        </p:txBody>
      </p:sp>
      <p:sp>
        <p:nvSpPr>
          <p:cNvPr id="10" name="文本框 9">
            <a:extLst>
              <a:ext uri="{FF2B5EF4-FFF2-40B4-BE49-F238E27FC236}">
                <a16:creationId xmlns:a16="http://schemas.microsoft.com/office/drawing/2014/main" id="{A9919BBE-4F19-9DCC-777F-7C3E09147AB6}"/>
              </a:ext>
            </a:extLst>
          </p:cNvPr>
          <p:cNvSpPr txBox="1"/>
          <p:nvPr/>
        </p:nvSpPr>
        <p:spPr>
          <a:xfrm>
            <a:off x="7883236" y="5270000"/>
            <a:ext cx="1454727" cy="369332"/>
          </a:xfrm>
          <a:prstGeom prst="rect">
            <a:avLst/>
          </a:prstGeom>
          <a:noFill/>
        </p:spPr>
        <p:txBody>
          <a:bodyPr wrap="square" rtlCol="0">
            <a:spAutoFit/>
          </a:bodyPr>
          <a:lstStyle/>
          <a:p>
            <a:r>
              <a:rPr kumimoji="1" lang="zh-CN" altLang="en-US" b="1" dirty="0">
                <a:solidFill>
                  <a:srgbClr val="FF0000"/>
                </a:solidFill>
                <a:latin typeface="Times New Roman" panose="02020603050405020304" pitchFamily="18" charset="0"/>
                <a:cs typeface="Times New Roman" panose="02020603050405020304" pitchFamily="18" charset="0"/>
              </a:rPr>
              <a:t>（</a:t>
            </a:r>
            <a:r>
              <a:rPr kumimoji="1" lang="en-US" altLang="zh-CN" b="1" dirty="0">
                <a:solidFill>
                  <a:srgbClr val="FF0000"/>
                </a:solidFill>
                <a:latin typeface="Times New Roman" panose="02020603050405020304" pitchFamily="18" charset="0"/>
                <a:cs typeface="Times New Roman" panose="02020603050405020304" pitchFamily="18" charset="0"/>
              </a:rPr>
              <a:t>VS-Net</a:t>
            </a:r>
            <a:r>
              <a:rPr kumimoji="1" lang="zh-CN" altLang="en-US" b="1" dirty="0">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7008201"/>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C974E03C-A514-62D0-78A0-7DAEA7602637}"/>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模型设计</a:t>
            </a:r>
            <a:endParaRPr kumimoji="1" lang="zh-CN" altLang="en-US" b="1"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651E22D8-0377-9EE4-E4DE-4FB115FB341D}"/>
              </a:ext>
            </a:extLst>
          </p:cNvPr>
          <p:cNvSpPr>
            <a:spLocks noGrp="1"/>
          </p:cNvSpPr>
          <p:nvPr>
            <p:ph type="sldNum" sz="quarter" idx="12"/>
          </p:nvPr>
        </p:nvSpPr>
        <p:spPr/>
        <p:txBody>
          <a:bodyPr/>
          <a:lstStyle/>
          <a:p>
            <a:fld id="{3F4BF8B4-7599-AE40-BB26-5D086B29C9EF}" type="slidenum">
              <a:rPr kumimoji="1" lang="zh-CN" altLang="en-US" smtClean="0"/>
              <a:t>12</a:t>
            </a:fld>
            <a:endParaRPr kumimoji="1" lang="zh-CN" altLang="en-US"/>
          </a:p>
        </p:txBody>
      </p:sp>
      <p:sp>
        <p:nvSpPr>
          <p:cNvPr id="4" name="文本框 3">
            <a:extLst>
              <a:ext uri="{FF2B5EF4-FFF2-40B4-BE49-F238E27FC236}">
                <a16:creationId xmlns:a16="http://schemas.microsoft.com/office/drawing/2014/main" id="{1D66FB8E-38A0-7305-5430-62306BD62887}"/>
              </a:ext>
            </a:extLst>
          </p:cNvPr>
          <p:cNvSpPr txBox="1"/>
          <p:nvPr/>
        </p:nvSpPr>
        <p:spPr>
          <a:xfrm>
            <a:off x="1355538" y="1369783"/>
            <a:ext cx="1518364"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1.</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DG-Net</a:t>
            </a:r>
            <a:endParaRPr kumimoji="1" lang="zh-CN" altLang="en-US" sz="24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D39178E0-EAC3-920C-91B4-D25B2CDA6512}"/>
              </a:ext>
            </a:extLst>
          </p:cNvPr>
          <p:cNvPicPr>
            <a:picLocks noChangeAspect="1"/>
          </p:cNvPicPr>
          <p:nvPr/>
        </p:nvPicPr>
        <p:blipFill rotWithShape="1">
          <a:blip r:embed="rId3"/>
          <a:srcRect b="46126"/>
          <a:stretch/>
        </p:blipFill>
        <p:spPr>
          <a:xfrm>
            <a:off x="451032" y="1831448"/>
            <a:ext cx="11557069" cy="2582620"/>
          </a:xfrm>
          <a:prstGeom prst="rect">
            <a:avLst/>
          </a:prstGeom>
        </p:spPr>
      </p:pic>
      <p:sp>
        <p:nvSpPr>
          <p:cNvPr id="10" name="圆角矩形 9">
            <a:extLst>
              <a:ext uri="{FF2B5EF4-FFF2-40B4-BE49-F238E27FC236}">
                <a16:creationId xmlns:a16="http://schemas.microsoft.com/office/drawing/2014/main" id="{C0CAB9CC-8570-2AA8-AF49-A980C32294D6}"/>
              </a:ext>
            </a:extLst>
          </p:cNvPr>
          <p:cNvSpPr/>
          <p:nvPr/>
        </p:nvSpPr>
        <p:spPr>
          <a:xfrm>
            <a:off x="451032" y="1831448"/>
            <a:ext cx="1304615" cy="258262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2F6EB5C2-681D-EEE9-B4AC-33529979F430}"/>
              </a:ext>
            </a:extLst>
          </p:cNvPr>
          <p:cNvSpPr txBox="1"/>
          <p:nvPr/>
        </p:nvSpPr>
        <p:spPr>
          <a:xfrm>
            <a:off x="945169" y="4673024"/>
            <a:ext cx="7581243" cy="1705403"/>
          </a:xfrm>
          <a:prstGeom prst="rect">
            <a:avLst/>
          </a:prstGeom>
          <a:noFill/>
        </p:spPr>
        <p:txBody>
          <a:bodyPr wrap="none" rtlCol="0">
            <a:spAutoFit/>
          </a:bodyPr>
          <a:lstStyle/>
          <a:p>
            <a:pPr>
              <a:lnSpc>
                <a:spcPct val="150000"/>
              </a:lnSpc>
            </a:pPr>
            <a:r>
              <a:rPr kumimoji="1" lang="en-US" altLang="zh-CN" dirty="0">
                <a:latin typeface="Microsoft YaHei" panose="020B0503020204020204" pitchFamily="34" charset="-122"/>
                <a:ea typeface="Microsoft YaHei" panose="020B0503020204020204" pitchFamily="34" charset="-122"/>
              </a:rPr>
              <a:t>1.</a:t>
            </a:r>
            <a:r>
              <a:rPr kumimoji="1" lang="zh-CN" altLang="en-US" dirty="0">
                <a:latin typeface="Microsoft YaHei" panose="020B0503020204020204" pitchFamily="34" charset="-122"/>
                <a:ea typeface="Microsoft YaHei" panose="020B0503020204020204" pitchFamily="34" charset="-122"/>
              </a:rPr>
              <a:t> 噪声过滤 </a:t>
            </a:r>
            <a:r>
              <a:rPr kumimoji="1" lang="en-US" altLang="zh-CN" dirty="0">
                <a:latin typeface="Microsoft YaHei" panose="020B0503020204020204" pitchFamily="34" charset="-122"/>
                <a:ea typeface="Microsoft YaHei" panose="020B0503020204020204" pitchFamily="34" charset="-122"/>
              </a:rPr>
              <a:t>(</a:t>
            </a:r>
            <a:r>
              <a:rPr kumimoji="1" lang="en" altLang="zh-CN" dirty="0">
                <a:latin typeface="Microsoft YaHei" panose="020B0503020204020204" pitchFamily="34" charset="-122"/>
                <a:ea typeface="Microsoft YaHei" panose="020B0503020204020204" pitchFamily="34" charset="-122"/>
              </a:rPr>
              <a:t>Noise Filtering)</a:t>
            </a:r>
          </a:p>
          <a:p>
            <a:pPr>
              <a:lnSpc>
                <a:spcPct val="150000"/>
              </a:lnSpc>
            </a:pPr>
            <a:r>
              <a:rPr kumimoji="1" lang="en" altLang="zh-CN" dirty="0">
                <a:latin typeface="Microsoft YaHei" panose="020B0503020204020204" pitchFamily="34" charset="-122"/>
                <a:ea typeface="Microsoft YaHei" panose="020B0503020204020204" pitchFamily="34" charset="-122"/>
              </a:rPr>
              <a:t> -</a:t>
            </a:r>
            <a:r>
              <a:rPr kumimoji="1" lang="zh-CN" altLang="en-US" dirty="0">
                <a:latin typeface="Microsoft YaHei" panose="020B0503020204020204" pitchFamily="34" charset="-122"/>
                <a:ea typeface="Microsoft YaHei" panose="020B0503020204020204" pitchFamily="34" charset="-122"/>
              </a:rPr>
              <a:t> 通过</a:t>
            </a:r>
            <a:r>
              <a:rPr kumimoji="1" lang="en" altLang="zh-CN" dirty="0">
                <a:latin typeface="Microsoft YaHei" panose="020B0503020204020204" pitchFamily="34" charset="-122"/>
                <a:ea typeface="Microsoft YaHei" panose="020B0503020204020204" pitchFamily="34" charset="-122"/>
              </a:rPr>
              <a:t>YOLOv5</a:t>
            </a:r>
            <a:r>
              <a:rPr kumimoji="1" lang="zh-CN" altLang="en-US" dirty="0">
                <a:latin typeface="Microsoft YaHei" panose="020B0503020204020204" pitchFamily="34" charset="-122"/>
                <a:ea typeface="Microsoft YaHei" panose="020B0503020204020204" pitchFamily="34" charset="-122"/>
              </a:rPr>
              <a:t>检测视频中的所有人。</a:t>
            </a:r>
          </a:p>
          <a:p>
            <a:pPr>
              <a:lnSpc>
                <a:spcPct val="150000"/>
              </a:lnSpc>
            </a:pPr>
            <a:r>
              <a:rPr kumimoji="1" lang="en" altLang="zh-CN" dirty="0">
                <a:latin typeface="Microsoft YaHei" panose="020B0503020204020204" pitchFamily="34" charset="-122"/>
                <a:ea typeface="Microsoft YaHei" panose="020B0503020204020204" pitchFamily="34" charset="-122"/>
              </a:rPr>
              <a:t> - YOLOv5</a:t>
            </a:r>
            <a:r>
              <a:rPr kumimoji="1" lang="zh-CN" altLang="en-US" dirty="0">
                <a:latin typeface="Microsoft YaHei" panose="020B0503020204020204" pitchFamily="34" charset="-122"/>
                <a:ea typeface="Microsoft YaHei" panose="020B0503020204020204" pitchFamily="34" charset="-122"/>
              </a:rPr>
              <a:t>提供置信度分数，通过这些分数可以有效地抑制错误的检测。</a:t>
            </a:r>
          </a:p>
          <a:p>
            <a:pPr>
              <a:lnSpc>
                <a:spcPct val="150000"/>
              </a:lnSpc>
            </a:pP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68035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C974E03C-A514-62D0-78A0-7DAEA7602637}"/>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模型设计</a:t>
            </a:r>
            <a:endParaRPr kumimoji="1" lang="zh-CN" altLang="en-US" b="1"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651E22D8-0377-9EE4-E4DE-4FB115FB341D}"/>
              </a:ext>
            </a:extLst>
          </p:cNvPr>
          <p:cNvSpPr>
            <a:spLocks noGrp="1"/>
          </p:cNvSpPr>
          <p:nvPr>
            <p:ph type="sldNum" sz="quarter" idx="12"/>
          </p:nvPr>
        </p:nvSpPr>
        <p:spPr/>
        <p:txBody>
          <a:bodyPr/>
          <a:lstStyle/>
          <a:p>
            <a:fld id="{3F4BF8B4-7599-AE40-BB26-5D086B29C9EF}" type="slidenum">
              <a:rPr kumimoji="1" lang="zh-CN" altLang="en-US" smtClean="0"/>
              <a:t>13</a:t>
            </a:fld>
            <a:endParaRPr kumimoji="1" lang="zh-CN" altLang="en-US"/>
          </a:p>
        </p:txBody>
      </p:sp>
      <p:sp>
        <p:nvSpPr>
          <p:cNvPr id="4" name="文本框 3">
            <a:extLst>
              <a:ext uri="{FF2B5EF4-FFF2-40B4-BE49-F238E27FC236}">
                <a16:creationId xmlns:a16="http://schemas.microsoft.com/office/drawing/2014/main" id="{1D66FB8E-38A0-7305-5430-62306BD62887}"/>
              </a:ext>
            </a:extLst>
          </p:cNvPr>
          <p:cNvSpPr txBox="1"/>
          <p:nvPr/>
        </p:nvSpPr>
        <p:spPr>
          <a:xfrm>
            <a:off x="1355538" y="1369783"/>
            <a:ext cx="1518364"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1.</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DG-Net</a:t>
            </a:r>
            <a:endParaRPr kumimoji="1" lang="zh-CN" altLang="en-US" sz="24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D39178E0-EAC3-920C-91B4-D25B2CDA6512}"/>
              </a:ext>
            </a:extLst>
          </p:cNvPr>
          <p:cNvPicPr>
            <a:picLocks noChangeAspect="1"/>
          </p:cNvPicPr>
          <p:nvPr/>
        </p:nvPicPr>
        <p:blipFill rotWithShape="1">
          <a:blip r:embed="rId3"/>
          <a:srcRect b="46126"/>
          <a:stretch/>
        </p:blipFill>
        <p:spPr>
          <a:xfrm>
            <a:off x="451032" y="1831448"/>
            <a:ext cx="11557069" cy="2582620"/>
          </a:xfrm>
          <a:prstGeom prst="rect">
            <a:avLst/>
          </a:prstGeom>
        </p:spPr>
      </p:pic>
      <p:sp>
        <p:nvSpPr>
          <p:cNvPr id="10" name="圆角矩形 9">
            <a:extLst>
              <a:ext uri="{FF2B5EF4-FFF2-40B4-BE49-F238E27FC236}">
                <a16:creationId xmlns:a16="http://schemas.microsoft.com/office/drawing/2014/main" id="{C0CAB9CC-8570-2AA8-AF49-A980C32294D6}"/>
              </a:ext>
            </a:extLst>
          </p:cNvPr>
          <p:cNvSpPr/>
          <p:nvPr/>
        </p:nvSpPr>
        <p:spPr>
          <a:xfrm>
            <a:off x="1751767" y="1831448"/>
            <a:ext cx="1407069" cy="258262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2F6EB5C2-681D-EEE9-B4AC-33529979F430}"/>
              </a:ext>
            </a:extLst>
          </p:cNvPr>
          <p:cNvSpPr txBox="1"/>
          <p:nvPr/>
        </p:nvSpPr>
        <p:spPr>
          <a:xfrm>
            <a:off x="1084051" y="4667162"/>
            <a:ext cx="10023898" cy="1289905"/>
          </a:xfrm>
          <a:prstGeom prst="rect">
            <a:avLst/>
          </a:prstGeom>
          <a:noFill/>
        </p:spPr>
        <p:txBody>
          <a:bodyPr wrap="none" rtlCol="0">
            <a:spAutoFit/>
          </a:bodyPr>
          <a:lstStyle/>
          <a:p>
            <a:pPr>
              <a:lnSpc>
                <a:spcPct val="150000"/>
              </a:lnSpc>
            </a:pP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 人体区域索引 </a:t>
            </a:r>
            <a:r>
              <a:rPr kumimoji="1" lang="en-US" altLang="zh-CN" dirty="0">
                <a:latin typeface="Microsoft YaHei" panose="020B0503020204020204" pitchFamily="34" charset="-122"/>
                <a:ea typeface="Microsoft YaHei" panose="020B0503020204020204" pitchFamily="34" charset="-122"/>
              </a:rPr>
              <a:t>(</a:t>
            </a:r>
            <a:r>
              <a:rPr kumimoji="1" lang="en" altLang="zh-CN" dirty="0">
                <a:latin typeface="Microsoft YaHei" panose="020B0503020204020204" pitchFamily="34" charset="-122"/>
                <a:ea typeface="Microsoft YaHei" panose="020B0503020204020204" pitchFamily="34" charset="-122"/>
              </a:rPr>
              <a:t>Human Region Indexing)</a:t>
            </a:r>
            <a:r>
              <a:rPr kumimoji="1" lang="zh-CN" altLang="en-US" dirty="0">
                <a:latin typeface="Microsoft YaHei" panose="020B0503020204020204" pitchFamily="34" charset="-122"/>
                <a:ea typeface="Microsoft YaHei" panose="020B0503020204020204" pitchFamily="34" charset="-122"/>
              </a:rPr>
              <a:t> </a:t>
            </a:r>
            <a:endParaRPr kumimoji="1" lang="en" altLang="zh-CN" dirty="0">
              <a:latin typeface="Microsoft YaHei" panose="020B0503020204020204" pitchFamily="34" charset="-122"/>
              <a:ea typeface="Microsoft YaHei" panose="020B0503020204020204" pitchFamily="34" charset="-122"/>
            </a:endParaRPr>
          </a:p>
          <a:p>
            <a:pPr>
              <a:lnSpc>
                <a:spcPct val="150000"/>
              </a:lnSpc>
            </a:pPr>
            <a:r>
              <a:rPr kumimoji="1" lang="en" altLang="zh-CN" dirty="0">
                <a:latin typeface="Microsoft YaHei" panose="020B0503020204020204" pitchFamily="34" charset="-122"/>
                <a:ea typeface="Microsoft YaHei" panose="020B0503020204020204" pitchFamily="34" charset="-122"/>
              </a:rPr>
              <a:t>   - </a:t>
            </a:r>
            <a:r>
              <a:rPr kumimoji="1" lang="zh-CN" altLang="en-US" dirty="0">
                <a:latin typeface="Microsoft YaHei" panose="020B0503020204020204" pitchFamily="34" charset="-122"/>
                <a:ea typeface="Microsoft YaHei" panose="020B0503020204020204" pitchFamily="34" charset="-122"/>
              </a:rPr>
              <a:t>由于现有的人体网格模型难以准确提取多人的人体网格，因此选择为每个人体单独提取网格。</a:t>
            </a:r>
          </a:p>
          <a:p>
            <a:pPr>
              <a:lnSpc>
                <a:spcPct val="150000"/>
              </a:lnSpc>
            </a:pP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 </a:t>
            </a:r>
            <a:r>
              <a:rPr kumimoji="1" lang="zh-CN" altLang="en-US" dirty="0">
                <a:latin typeface="Microsoft YaHei" panose="020B0503020204020204" pitchFamily="34" charset="-122"/>
                <a:ea typeface="Microsoft YaHei" panose="020B0503020204020204" pitchFamily="34" charset="-122"/>
              </a:rPr>
              <a:t>为了确保在多个帧之间正确匹配人体数据，引入了一个轻量级的人体区域索引算法。</a:t>
            </a:r>
          </a:p>
        </p:txBody>
      </p:sp>
      <p:pic>
        <p:nvPicPr>
          <p:cNvPr id="11" name="图片 10">
            <a:extLst>
              <a:ext uri="{FF2B5EF4-FFF2-40B4-BE49-F238E27FC236}">
                <a16:creationId xmlns:a16="http://schemas.microsoft.com/office/drawing/2014/main" id="{8F1C60DA-148C-0BE8-FEA6-F4C7FA04C3A1}"/>
              </a:ext>
            </a:extLst>
          </p:cNvPr>
          <p:cNvPicPr>
            <a:picLocks noChangeAspect="1"/>
          </p:cNvPicPr>
          <p:nvPr/>
        </p:nvPicPr>
        <p:blipFill rotWithShape="1">
          <a:blip r:embed="rId4"/>
          <a:srcRect l="1895"/>
          <a:stretch/>
        </p:blipFill>
        <p:spPr>
          <a:xfrm>
            <a:off x="3234519" y="2084542"/>
            <a:ext cx="8813514" cy="1812504"/>
          </a:xfrm>
          <a:prstGeom prst="rect">
            <a:avLst/>
          </a:prstGeom>
          <a:ln w="15875">
            <a:solidFill>
              <a:schemeClr val="accent1"/>
            </a:solidFill>
          </a:ln>
        </p:spPr>
      </p:pic>
    </p:spTree>
    <p:extLst>
      <p:ext uri="{BB962C8B-B14F-4D97-AF65-F5344CB8AC3E}">
        <p14:creationId xmlns:p14="http://schemas.microsoft.com/office/powerpoint/2010/main" val="433835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C974E03C-A514-62D0-78A0-7DAEA7602637}"/>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模型设计</a:t>
            </a:r>
            <a:endParaRPr kumimoji="1" lang="zh-CN" altLang="en-US" b="1"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651E22D8-0377-9EE4-E4DE-4FB115FB341D}"/>
              </a:ext>
            </a:extLst>
          </p:cNvPr>
          <p:cNvSpPr>
            <a:spLocks noGrp="1"/>
          </p:cNvSpPr>
          <p:nvPr>
            <p:ph type="sldNum" sz="quarter" idx="12"/>
          </p:nvPr>
        </p:nvSpPr>
        <p:spPr/>
        <p:txBody>
          <a:bodyPr/>
          <a:lstStyle/>
          <a:p>
            <a:fld id="{3F4BF8B4-7599-AE40-BB26-5D086B29C9EF}" type="slidenum">
              <a:rPr kumimoji="1" lang="zh-CN" altLang="en-US" smtClean="0"/>
              <a:t>14</a:t>
            </a:fld>
            <a:endParaRPr kumimoji="1" lang="zh-CN" altLang="en-US"/>
          </a:p>
        </p:txBody>
      </p:sp>
      <p:sp>
        <p:nvSpPr>
          <p:cNvPr id="4" name="文本框 3">
            <a:extLst>
              <a:ext uri="{FF2B5EF4-FFF2-40B4-BE49-F238E27FC236}">
                <a16:creationId xmlns:a16="http://schemas.microsoft.com/office/drawing/2014/main" id="{1D66FB8E-38A0-7305-5430-62306BD62887}"/>
              </a:ext>
            </a:extLst>
          </p:cNvPr>
          <p:cNvSpPr txBox="1"/>
          <p:nvPr/>
        </p:nvSpPr>
        <p:spPr>
          <a:xfrm>
            <a:off x="1355538" y="1369783"/>
            <a:ext cx="1518364"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1.</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DG-Net</a:t>
            </a:r>
            <a:endParaRPr kumimoji="1" lang="zh-CN" altLang="en-US" sz="24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D39178E0-EAC3-920C-91B4-D25B2CDA6512}"/>
              </a:ext>
            </a:extLst>
          </p:cNvPr>
          <p:cNvPicPr>
            <a:picLocks noChangeAspect="1"/>
          </p:cNvPicPr>
          <p:nvPr/>
        </p:nvPicPr>
        <p:blipFill rotWithShape="1">
          <a:blip r:embed="rId3"/>
          <a:srcRect b="46126"/>
          <a:stretch/>
        </p:blipFill>
        <p:spPr>
          <a:xfrm>
            <a:off x="451032" y="1831448"/>
            <a:ext cx="11557069" cy="2582620"/>
          </a:xfrm>
          <a:prstGeom prst="rect">
            <a:avLst/>
          </a:prstGeom>
        </p:spPr>
      </p:pic>
      <p:sp>
        <p:nvSpPr>
          <p:cNvPr id="10" name="圆角矩形 9">
            <a:extLst>
              <a:ext uri="{FF2B5EF4-FFF2-40B4-BE49-F238E27FC236}">
                <a16:creationId xmlns:a16="http://schemas.microsoft.com/office/drawing/2014/main" id="{C0CAB9CC-8570-2AA8-AF49-A980C32294D6}"/>
              </a:ext>
            </a:extLst>
          </p:cNvPr>
          <p:cNvSpPr/>
          <p:nvPr/>
        </p:nvSpPr>
        <p:spPr>
          <a:xfrm>
            <a:off x="3261913" y="1831448"/>
            <a:ext cx="3028051" cy="258262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2F6EB5C2-681D-EEE9-B4AC-33529979F430}"/>
              </a:ext>
            </a:extLst>
          </p:cNvPr>
          <p:cNvSpPr txBox="1"/>
          <p:nvPr/>
        </p:nvSpPr>
        <p:spPr>
          <a:xfrm>
            <a:off x="1213807" y="4600573"/>
            <a:ext cx="7794057" cy="2120902"/>
          </a:xfrm>
          <a:prstGeom prst="rect">
            <a:avLst/>
          </a:prstGeom>
          <a:noFill/>
        </p:spPr>
        <p:txBody>
          <a:bodyPr wrap="none" rtlCol="0">
            <a:spAutoFit/>
          </a:bodyPr>
          <a:lstStyle/>
          <a:p>
            <a:pPr>
              <a:lnSpc>
                <a:spcPct val="150000"/>
              </a:lnSpc>
            </a:pPr>
            <a:r>
              <a:rPr kumimoji="1" lang="en-US" altLang="zh-CN" dirty="0">
                <a:latin typeface="Microsoft YaHei" panose="020B0503020204020204" pitchFamily="34" charset="-122"/>
                <a:ea typeface="Microsoft YaHei" panose="020B0503020204020204" pitchFamily="34" charset="-122"/>
              </a:rPr>
              <a:t>3.</a:t>
            </a:r>
            <a:r>
              <a:rPr kumimoji="1" lang="zh-CN" altLang="en-US" dirty="0">
                <a:latin typeface="Microsoft YaHei" panose="020B0503020204020204" pitchFamily="34" charset="-122"/>
                <a:ea typeface="Microsoft YaHei" panose="020B0503020204020204" pitchFamily="34" charset="-122"/>
              </a:rPr>
              <a:t> 深度预测 </a:t>
            </a:r>
            <a:r>
              <a:rPr kumimoji="1" lang="en-US" altLang="zh-CN" dirty="0">
                <a:latin typeface="Microsoft YaHei" panose="020B0503020204020204" pitchFamily="34" charset="-122"/>
                <a:ea typeface="Microsoft YaHei" panose="020B0503020204020204" pitchFamily="34" charset="-122"/>
              </a:rPr>
              <a:t>&amp; </a:t>
            </a:r>
            <a:r>
              <a:rPr kumimoji="1" lang="zh-CN" altLang="en-US" dirty="0">
                <a:latin typeface="Microsoft YaHei" panose="020B0503020204020204" pitchFamily="34" charset="-122"/>
                <a:ea typeface="Microsoft YaHei" panose="020B0503020204020204" pitchFamily="34" charset="-122"/>
              </a:rPr>
              <a:t>人体网格拟合 </a:t>
            </a:r>
            <a:r>
              <a:rPr kumimoji="1" lang="en-US" altLang="zh-CN" dirty="0">
                <a:latin typeface="Microsoft YaHei" panose="020B0503020204020204" pitchFamily="34" charset="-122"/>
                <a:ea typeface="Microsoft YaHei" panose="020B0503020204020204" pitchFamily="34" charset="-122"/>
              </a:rPr>
              <a:t>(</a:t>
            </a:r>
            <a:r>
              <a:rPr kumimoji="1" lang="en" altLang="zh-CN" dirty="0">
                <a:latin typeface="Microsoft YaHei" panose="020B0503020204020204" pitchFamily="34" charset="-122"/>
                <a:ea typeface="Microsoft YaHei" panose="020B0503020204020204" pitchFamily="34" charset="-122"/>
              </a:rPr>
              <a:t>Depth Prediction &amp; Human Mesh Fitting)</a:t>
            </a:r>
          </a:p>
          <a:p>
            <a:pPr>
              <a:lnSpc>
                <a:spcPct val="150000"/>
              </a:lnSpc>
            </a:pPr>
            <a:r>
              <a:rPr kumimoji="1" lang="en" altLang="zh-CN" dirty="0">
                <a:latin typeface="Microsoft YaHei" panose="020B0503020204020204" pitchFamily="34" charset="-122"/>
                <a:ea typeface="Microsoft YaHei" panose="020B0503020204020204" pitchFamily="34" charset="-122"/>
              </a:rPr>
              <a:t>   - </a:t>
            </a:r>
            <a:r>
              <a:rPr kumimoji="1" lang="zh-CN" altLang="en-US" dirty="0">
                <a:latin typeface="Microsoft YaHei" panose="020B0503020204020204" pitchFamily="34" charset="-122"/>
                <a:ea typeface="Microsoft YaHei" panose="020B0503020204020204" pitchFamily="34" charset="-122"/>
              </a:rPr>
              <a:t>使用</a:t>
            </a:r>
            <a:r>
              <a:rPr kumimoji="1" lang="en" altLang="zh-CN" dirty="0" err="1">
                <a:latin typeface="Microsoft YaHei" panose="020B0503020204020204" pitchFamily="34" charset="-122"/>
                <a:ea typeface="Microsoft YaHei" panose="020B0503020204020204" pitchFamily="34" charset="-122"/>
              </a:rPr>
              <a:t>AdaBins</a:t>
            </a:r>
            <a:r>
              <a:rPr kumimoji="1" lang="zh-CN" altLang="en-US" dirty="0">
                <a:latin typeface="Microsoft YaHei" panose="020B0503020204020204" pitchFamily="34" charset="-122"/>
                <a:ea typeface="Microsoft YaHei" panose="020B0503020204020204" pitchFamily="34" charset="-122"/>
              </a:rPr>
              <a:t>进行深度信息预测。</a:t>
            </a:r>
          </a:p>
          <a:p>
            <a:pPr>
              <a:lnSpc>
                <a:spcPct val="150000"/>
              </a:lnSpc>
            </a:pP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 </a:t>
            </a:r>
            <a:r>
              <a:rPr kumimoji="1" lang="zh-CN" altLang="en-US" dirty="0">
                <a:latin typeface="Microsoft YaHei" panose="020B0503020204020204" pitchFamily="34" charset="-122"/>
                <a:ea typeface="Microsoft YaHei" panose="020B0503020204020204" pitchFamily="34" charset="-122"/>
              </a:rPr>
              <a:t>使用</a:t>
            </a:r>
            <a:r>
              <a:rPr kumimoji="1" lang="en" altLang="zh-CN" dirty="0" err="1">
                <a:latin typeface="Microsoft YaHei" panose="020B0503020204020204" pitchFamily="34" charset="-122"/>
                <a:ea typeface="Microsoft YaHei" panose="020B0503020204020204" pitchFamily="34" charset="-122"/>
              </a:rPr>
              <a:t>DynaBOA</a:t>
            </a:r>
            <a:r>
              <a:rPr kumimoji="1" lang="zh-CN" altLang="en-US" dirty="0">
                <a:latin typeface="Microsoft YaHei" panose="020B0503020204020204" pitchFamily="34" charset="-122"/>
                <a:ea typeface="Microsoft YaHei" panose="020B0503020204020204" pitchFamily="34" charset="-122"/>
              </a:rPr>
              <a:t>估算人体姿态并为每一帧输出人体网格。</a:t>
            </a:r>
          </a:p>
          <a:p>
            <a:pPr>
              <a:lnSpc>
                <a:spcPct val="150000"/>
              </a:lnSpc>
            </a:pP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 </a:t>
            </a:r>
            <a:r>
              <a:rPr kumimoji="1" lang="zh-CN" altLang="en-US" dirty="0">
                <a:latin typeface="Microsoft YaHei" panose="020B0503020204020204" pitchFamily="34" charset="-122"/>
                <a:ea typeface="Microsoft YaHei" panose="020B0503020204020204" pitchFamily="34" charset="-122"/>
              </a:rPr>
              <a:t>计算每个顶点相对于雷达的</a:t>
            </a:r>
            <a:r>
              <a:rPr kumimoji="1" lang="en" altLang="zh-CN" dirty="0">
                <a:latin typeface="Microsoft YaHei" panose="020B0503020204020204" pitchFamily="34" charset="-122"/>
                <a:ea typeface="Microsoft YaHei" panose="020B0503020204020204" pitchFamily="34" charset="-122"/>
              </a:rPr>
              <a:t>RCS</a:t>
            </a:r>
            <a:r>
              <a:rPr kumimoji="1" lang="zh-CN" altLang="en-US" dirty="0">
                <a:latin typeface="Microsoft YaHei" panose="020B0503020204020204" pitchFamily="34" charset="-122"/>
                <a:ea typeface="Microsoft YaHei" panose="020B0503020204020204" pitchFamily="34" charset="-122"/>
              </a:rPr>
              <a:t>和径向速度。</a:t>
            </a:r>
          </a:p>
          <a:p>
            <a:pPr>
              <a:lnSpc>
                <a:spcPct val="150000"/>
              </a:lnSpc>
            </a:pPr>
            <a:endParaRPr kumimoji="1" lang="zh-CN" altLang="en-US" dirty="0">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534EEDA3-9480-7211-7D62-EDE48AF4E743}"/>
              </a:ext>
            </a:extLst>
          </p:cNvPr>
          <p:cNvPicPr>
            <a:picLocks noChangeAspect="1"/>
          </p:cNvPicPr>
          <p:nvPr/>
        </p:nvPicPr>
        <p:blipFill>
          <a:blip r:embed="rId4"/>
          <a:stretch>
            <a:fillRect/>
          </a:stretch>
        </p:blipFill>
        <p:spPr>
          <a:xfrm>
            <a:off x="6371766" y="1965130"/>
            <a:ext cx="5554533" cy="2448938"/>
          </a:xfrm>
          <a:prstGeom prst="rect">
            <a:avLst/>
          </a:prstGeom>
          <a:ln w="15875">
            <a:solidFill>
              <a:schemeClr val="accent1"/>
            </a:solidFill>
          </a:ln>
        </p:spPr>
      </p:pic>
    </p:spTree>
    <p:extLst>
      <p:ext uri="{BB962C8B-B14F-4D97-AF65-F5344CB8AC3E}">
        <p14:creationId xmlns:p14="http://schemas.microsoft.com/office/powerpoint/2010/main" val="882723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C974E03C-A514-62D0-78A0-7DAEA7602637}"/>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模型设计</a:t>
            </a:r>
            <a:endParaRPr kumimoji="1" lang="zh-CN" altLang="en-US" b="1"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651E22D8-0377-9EE4-E4DE-4FB115FB341D}"/>
              </a:ext>
            </a:extLst>
          </p:cNvPr>
          <p:cNvSpPr>
            <a:spLocks noGrp="1"/>
          </p:cNvSpPr>
          <p:nvPr>
            <p:ph type="sldNum" sz="quarter" idx="12"/>
          </p:nvPr>
        </p:nvSpPr>
        <p:spPr/>
        <p:txBody>
          <a:bodyPr/>
          <a:lstStyle/>
          <a:p>
            <a:fld id="{3F4BF8B4-7599-AE40-BB26-5D086B29C9EF}" type="slidenum">
              <a:rPr kumimoji="1" lang="zh-CN" altLang="en-US" smtClean="0"/>
              <a:t>15</a:t>
            </a:fld>
            <a:endParaRPr kumimoji="1" lang="zh-CN" altLang="en-US"/>
          </a:p>
        </p:txBody>
      </p:sp>
      <p:sp>
        <p:nvSpPr>
          <p:cNvPr id="4" name="文本框 3">
            <a:extLst>
              <a:ext uri="{FF2B5EF4-FFF2-40B4-BE49-F238E27FC236}">
                <a16:creationId xmlns:a16="http://schemas.microsoft.com/office/drawing/2014/main" id="{1D66FB8E-38A0-7305-5430-62306BD62887}"/>
              </a:ext>
            </a:extLst>
          </p:cNvPr>
          <p:cNvSpPr txBox="1"/>
          <p:nvPr/>
        </p:nvSpPr>
        <p:spPr>
          <a:xfrm>
            <a:off x="1355538" y="1369783"/>
            <a:ext cx="1518364"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1.</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DG-Net</a:t>
            </a:r>
            <a:endParaRPr kumimoji="1" lang="zh-CN" altLang="en-US" sz="24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D39178E0-EAC3-920C-91B4-D25B2CDA6512}"/>
              </a:ext>
            </a:extLst>
          </p:cNvPr>
          <p:cNvPicPr>
            <a:picLocks noChangeAspect="1"/>
          </p:cNvPicPr>
          <p:nvPr/>
        </p:nvPicPr>
        <p:blipFill rotWithShape="1">
          <a:blip r:embed="rId3"/>
          <a:srcRect b="46126"/>
          <a:stretch/>
        </p:blipFill>
        <p:spPr>
          <a:xfrm>
            <a:off x="451032" y="1831448"/>
            <a:ext cx="11557069" cy="2582620"/>
          </a:xfrm>
          <a:prstGeom prst="rect">
            <a:avLst/>
          </a:prstGeom>
        </p:spPr>
      </p:pic>
      <p:sp>
        <p:nvSpPr>
          <p:cNvPr id="10" name="圆角矩形 9">
            <a:extLst>
              <a:ext uri="{FF2B5EF4-FFF2-40B4-BE49-F238E27FC236}">
                <a16:creationId xmlns:a16="http://schemas.microsoft.com/office/drawing/2014/main" id="{C0CAB9CC-8570-2AA8-AF49-A980C32294D6}"/>
              </a:ext>
            </a:extLst>
          </p:cNvPr>
          <p:cNvSpPr/>
          <p:nvPr/>
        </p:nvSpPr>
        <p:spPr>
          <a:xfrm>
            <a:off x="3261913" y="1831448"/>
            <a:ext cx="3028051" cy="258262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2F6EB5C2-681D-EEE9-B4AC-33529979F430}"/>
              </a:ext>
            </a:extLst>
          </p:cNvPr>
          <p:cNvSpPr txBox="1"/>
          <p:nvPr/>
        </p:nvSpPr>
        <p:spPr>
          <a:xfrm>
            <a:off x="1213807" y="4600573"/>
            <a:ext cx="7794057" cy="2120902"/>
          </a:xfrm>
          <a:prstGeom prst="rect">
            <a:avLst/>
          </a:prstGeom>
          <a:noFill/>
        </p:spPr>
        <p:txBody>
          <a:bodyPr wrap="none" rtlCol="0">
            <a:spAutoFit/>
          </a:bodyPr>
          <a:lstStyle/>
          <a:p>
            <a:pPr>
              <a:lnSpc>
                <a:spcPct val="150000"/>
              </a:lnSpc>
            </a:pPr>
            <a:r>
              <a:rPr kumimoji="1" lang="en-US" altLang="zh-CN" dirty="0">
                <a:latin typeface="Microsoft YaHei" panose="020B0503020204020204" pitchFamily="34" charset="-122"/>
                <a:ea typeface="Microsoft YaHei" panose="020B0503020204020204" pitchFamily="34" charset="-122"/>
              </a:rPr>
              <a:t>3.</a:t>
            </a:r>
            <a:r>
              <a:rPr kumimoji="1" lang="zh-CN" altLang="en-US" dirty="0">
                <a:latin typeface="Microsoft YaHei" panose="020B0503020204020204" pitchFamily="34" charset="-122"/>
                <a:ea typeface="Microsoft YaHei" panose="020B0503020204020204" pitchFamily="34" charset="-122"/>
              </a:rPr>
              <a:t> 深度预测 </a:t>
            </a:r>
            <a:r>
              <a:rPr kumimoji="1" lang="en-US" altLang="zh-CN" dirty="0">
                <a:latin typeface="Microsoft YaHei" panose="020B0503020204020204" pitchFamily="34" charset="-122"/>
                <a:ea typeface="Microsoft YaHei" panose="020B0503020204020204" pitchFamily="34" charset="-122"/>
              </a:rPr>
              <a:t>&amp; </a:t>
            </a:r>
            <a:r>
              <a:rPr kumimoji="1" lang="zh-CN" altLang="en-US" dirty="0">
                <a:latin typeface="Microsoft YaHei" panose="020B0503020204020204" pitchFamily="34" charset="-122"/>
                <a:ea typeface="Microsoft YaHei" panose="020B0503020204020204" pitchFamily="34" charset="-122"/>
              </a:rPr>
              <a:t>人体网格拟合 </a:t>
            </a:r>
            <a:r>
              <a:rPr kumimoji="1" lang="en-US" altLang="zh-CN" dirty="0">
                <a:latin typeface="Microsoft YaHei" panose="020B0503020204020204" pitchFamily="34" charset="-122"/>
                <a:ea typeface="Microsoft YaHei" panose="020B0503020204020204" pitchFamily="34" charset="-122"/>
              </a:rPr>
              <a:t>(</a:t>
            </a:r>
            <a:r>
              <a:rPr kumimoji="1" lang="en" altLang="zh-CN" dirty="0">
                <a:latin typeface="Microsoft YaHei" panose="020B0503020204020204" pitchFamily="34" charset="-122"/>
                <a:ea typeface="Microsoft YaHei" panose="020B0503020204020204" pitchFamily="34" charset="-122"/>
              </a:rPr>
              <a:t>Depth Prediction &amp; Human Mesh Fitting)</a:t>
            </a:r>
          </a:p>
          <a:p>
            <a:pPr>
              <a:lnSpc>
                <a:spcPct val="150000"/>
              </a:lnSpc>
            </a:pPr>
            <a:r>
              <a:rPr kumimoji="1" lang="en" altLang="zh-CN" dirty="0">
                <a:latin typeface="Microsoft YaHei" panose="020B0503020204020204" pitchFamily="34" charset="-122"/>
                <a:ea typeface="Microsoft YaHei" panose="020B0503020204020204" pitchFamily="34" charset="-122"/>
              </a:rPr>
              <a:t>   - </a:t>
            </a:r>
            <a:r>
              <a:rPr kumimoji="1" lang="zh-CN" altLang="en-US" dirty="0">
                <a:latin typeface="Microsoft YaHei" panose="020B0503020204020204" pitchFamily="34" charset="-122"/>
                <a:ea typeface="Microsoft YaHei" panose="020B0503020204020204" pitchFamily="34" charset="-122"/>
              </a:rPr>
              <a:t>使用</a:t>
            </a:r>
            <a:r>
              <a:rPr kumimoji="1" lang="en" altLang="zh-CN" dirty="0" err="1">
                <a:latin typeface="Microsoft YaHei" panose="020B0503020204020204" pitchFamily="34" charset="-122"/>
                <a:ea typeface="Microsoft YaHei" panose="020B0503020204020204" pitchFamily="34" charset="-122"/>
              </a:rPr>
              <a:t>AdaBins</a:t>
            </a:r>
            <a:r>
              <a:rPr kumimoji="1" lang="zh-CN" altLang="en-US" dirty="0">
                <a:latin typeface="Microsoft YaHei" panose="020B0503020204020204" pitchFamily="34" charset="-122"/>
                <a:ea typeface="Microsoft YaHei" panose="020B0503020204020204" pitchFamily="34" charset="-122"/>
              </a:rPr>
              <a:t>进行深度信息预测。</a:t>
            </a:r>
          </a:p>
          <a:p>
            <a:pPr>
              <a:lnSpc>
                <a:spcPct val="150000"/>
              </a:lnSpc>
            </a:pP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 </a:t>
            </a:r>
            <a:r>
              <a:rPr kumimoji="1" lang="zh-CN" altLang="en-US" dirty="0">
                <a:latin typeface="Microsoft YaHei" panose="020B0503020204020204" pitchFamily="34" charset="-122"/>
                <a:ea typeface="Microsoft YaHei" panose="020B0503020204020204" pitchFamily="34" charset="-122"/>
              </a:rPr>
              <a:t>使用</a:t>
            </a:r>
            <a:r>
              <a:rPr kumimoji="1" lang="en" altLang="zh-CN" dirty="0" err="1">
                <a:latin typeface="Microsoft YaHei" panose="020B0503020204020204" pitchFamily="34" charset="-122"/>
                <a:ea typeface="Microsoft YaHei" panose="020B0503020204020204" pitchFamily="34" charset="-122"/>
              </a:rPr>
              <a:t>DynaBOA</a:t>
            </a:r>
            <a:r>
              <a:rPr kumimoji="1" lang="zh-CN" altLang="en-US" dirty="0">
                <a:latin typeface="Microsoft YaHei" panose="020B0503020204020204" pitchFamily="34" charset="-122"/>
                <a:ea typeface="Microsoft YaHei" panose="020B0503020204020204" pitchFamily="34" charset="-122"/>
              </a:rPr>
              <a:t>估算人体姿态并为每一帧输出人体网格。</a:t>
            </a:r>
          </a:p>
          <a:p>
            <a:pPr>
              <a:lnSpc>
                <a:spcPct val="150000"/>
              </a:lnSpc>
            </a:pP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 </a:t>
            </a:r>
            <a:r>
              <a:rPr kumimoji="1" lang="zh-CN" altLang="en-US" dirty="0">
                <a:latin typeface="Microsoft YaHei" panose="020B0503020204020204" pitchFamily="34" charset="-122"/>
                <a:ea typeface="Microsoft YaHei" panose="020B0503020204020204" pitchFamily="34" charset="-122"/>
              </a:rPr>
              <a:t>计算每个顶点相对于雷达的</a:t>
            </a:r>
            <a:r>
              <a:rPr kumimoji="1" lang="en" altLang="zh-CN" dirty="0">
                <a:latin typeface="Microsoft YaHei" panose="020B0503020204020204" pitchFamily="34" charset="-122"/>
                <a:ea typeface="Microsoft YaHei" panose="020B0503020204020204" pitchFamily="34" charset="-122"/>
              </a:rPr>
              <a:t>RCS</a:t>
            </a:r>
            <a:r>
              <a:rPr kumimoji="1" lang="zh-CN" altLang="en-US" dirty="0">
                <a:latin typeface="Microsoft YaHei" panose="020B0503020204020204" pitchFamily="34" charset="-122"/>
                <a:ea typeface="Microsoft YaHei" panose="020B0503020204020204" pitchFamily="34" charset="-122"/>
              </a:rPr>
              <a:t>和径向速度。</a:t>
            </a:r>
          </a:p>
          <a:p>
            <a:pPr>
              <a:lnSpc>
                <a:spcPct val="150000"/>
              </a:lnSpc>
            </a:pPr>
            <a:endParaRPr kumimoji="1" lang="zh-CN" altLang="en-US" dirty="0">
              <a:latin typeface="Microsoft YaHei" panose="020B0503020204020204" pitchFamily="34" charset="-122"/>
              <a:ea typeface="Microsoft YaHei" panose="020B0503020204020204" pitchFamily="34" charset="-122"/>
            </a:endParaRPr>
          </a:p>
        </p:txBody>
      </p:sp>
      <p:pic>
        <p:nvPicPr>
          <p:cNvPr id="13" name="图片 12">
            <a:extLst>
              <a:ext uri="{FF2B5EF4-FFF2-40B4-BE49-F238E27FC236}">
                <a16:creationId xmlns:a16="http://schemas.microsoft.com/office/drawing/2014/main" id="{C934C2A6-2921-1A87-46DA-B7DF0285481F}"/>
              </a:ext>
            </a:extLst>
          </p:cNvPr>
          <p:cNvPicPr>
            <a:picLocks noChangeAspect="1"/>
          </p:cNvPicPr>
          <p:nvPr/>
        </p:nvPicPr>
        <p:blipFill>
          <a:blip r:embed="rId4"/>
          <a:stretch>
            <a:fillRect/>
          </a:stretch>
        </p:blipFill>
        <p:spPr>
          <a:xfrm>
            <a:off x="3484604" y="1949912"/>
            <a:ext cx="8164931" cy="2464156"/>
          </a:xfrm>
          <a:prstGeom prst="rect">
            <a:avLst/>
          </a:prstGeom>
          <a:ln w="15875">
            <a:solidFill>
              <a:schemeClr val="accent1"/>
            </a:solidFill>
          </a:ln>
        </p:spPr>
      </p:pic>
    </p:spTree>
    <p:extLst>
      <p:ext uri="{BB962C8B-B14F-4D97-AF65-F5344CB8AC3E}">
        <p14:creationId xmlns:p14="http://schemas.microsoft.com/office/powerpoint/2010/main" val="1027521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C974E03C-A514-62D0-78A0-7DAEA7602637}"/>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模型设计</a:t>
            </a:r>
            <a:endParaRPr kumimoji="1" lang="zh-CN" altLang="en-US" b="1"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651E22D8-0377-9EE4-E4DE-4FB115FB341D}"/>
              </a:ext>
            </a:extLst>
          </p:cNvPr>
          <p:cNvSpPr>
            <a:spLocks noGrp="1"/>
          </p:cNvSpPr>
          <p:nvPr>
            <p:ph type="sldNum" sz="quarter" idx="12"/>
          </p:nvPr>
        </p:nvSpPr>
        <p:spPr/>
        <p:txBody>
          <a:bodyPr/>
          <a:lstStyle/>
          <a:p>
            <a:fld id="{3F4BF8B4-7599-AE40-BB26-5D086B29C9EF}" type="slidenum">
              <a:rPr kumimoji="1" lang="zh-CN" altLang="en-US" smtClean="0"/>
              <a:t>16</a:t>
            </a:fld>
            <a:endParaRPr kumimoji="1" lang="zh-CN" altLang="en-US"/>
          </a:p>
        </p:txBody>
      </p:sp>
      <p:sp>
        <p:nvSpPr>
          <p:cNvPr id="4" name="文本框 3">
            <a:extLst>
              <a:ext uri="{FF2B5EF4-FFF2-40B4-BE49-F238E27FC236}">
                <a16:creationId xmlns:a16="http://schemas.microsoft.com/office/drawing/2014/main" id="{1D66FB8E-38A0-7305-5430-62306BD62887}"/>
              </a:ext>
            </a:extLst>
          </p:cNvPr>
          <p:cNvSpPr txBox="1"/>
          <p:nvPr/>
        </p:nvSpPr>
        <p:spPr>
          <a:xfrm>
            <a:off x="1355538" y="1369783"/>
            <a:ext cx="1518364"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1.</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DG-Net</a:t>
            </a:r>
            <a:endParaRPr kumimoji="1" lang="zh-CN" altLang="en-US" sz="24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D39178E0-EAC3-920C-91B4-D25B2CDA6512}"/>
              </a:ext>
            </a:extLst>
          </p:cNvPr>
          <p:cNvPicPr>
            <a:picLocks noChangeAspect="1"/>
          </p:cNvPicPr>
          <p:nvPr/>
        </p:nvPicPr>
        <p:blipFill rotWithShape="1">
          <a:blip r:embed="rId3"/>
          <a:srcRect b="46126"/>
          <a:stretch/>
        </p:blipFill>
        <p:spPr>
          <a:xfrm>
            <a:off x="451032" y="1831448"/>
            <a:ext cx="11557069" cy="2582620"/>
          </a:xfrm>
          <a:prstGeom prst="rect">
            <a:avLst/>
          </a:prstGeom>
        </p:spPr>
      </p:pic>
      <p:sp>
        <p:nvSpPr>
          <p:cNvPr id="10" name="圆角矩形 9">
            <a:extLst>
              <a:ext uri="{FF2B5EF4-FFF2-40B4-BE49-F238E27FC236}">
                <a16:creationId xmlns:a16="http://schemas.microsoft.com/office/drawing/2014/main" id="{C0CAB9CC-8570-2AA8-AF49-A980C32294D6}"/>
              </a:ext>
            </a:extLst>
          </p:cNvPr>
          <p:cNvSpPr/>
          <p:nvPr/>
        </p:nvSpPr>
        <p:spPr>
          <a:xfrm>
            <a:off x="6388883" y="1831448"/>
            <a:ext cx="1407069" cy="149364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2F6EB5C2-681D-EEE9-B4AC-33529979F430}"/>
              </a:ext>
            </a:extLst>
          </p:cNvPr>
          <p:cNvSpPr txBox="1"/>
          <p:nvPr/>
        </p:nvSpPr>
        <p:spPr>
          <a:xfrm>
            <a:off x="1355538" y="4673024"/>
            <a:ext cx="9100568" cy="1705403"/>
          </a:xfrm>
          <a:prstGeom prst="rect">
            <a:avLst/>
          </a:prstGeom>
          <a:noFill/>
        </p:spPr>
        <p:txBody>
          <a:bodyPr wrap="none" rtlCol="0">
            <a:spAutoFit/>
          </a:bodyPr>
          <a:lstStyle/>
          <a:p>
            <a:pPr>
              <a:lnSpc>
                <a:spcPct val="150000"/>
              </a:lnSpc>
            </a:pPr>
            <a:r>
              <a:rPr kumimoji="1" lang="en-US" altLang="zh-CN" dirty="0">
                <a:latin typeface="Microsoft YaHei" panose="020B0503020204020204" pitchFamily="34" charset="-122"/>
                <a:ea typeface="Microsoft YaHei" panose="020B0503020204020204" pitchFamily="34" charset="-122"/>
              </a:rPr>
              <a:t>4.</a:t>
            </a:r>
            <a:r>
              <a:rPr kumimoji="1" lang="zh-CN" altLang="en-US" dirty="0">
                <a:latin typeface="Microsoft YaHei" panose="020B0503020204020204" pitchFamily="34" charset="-122"/>
                <a:ea typeface="Microsoft YaHei" panose="020B0503020204020204" pitchFamily="34" charset="-122"/>
              </a:rPr>
              <a:t> 多人反射模型 </a:t>
            </a:r>
            <a:r>
              <a:rPr kumimoji="1" lang="en-US" altLang="zh-CN" dirty="0">
                <a:latin typeface="Microsoft YaHei" panose="020B0503020204020204" pitchFamily="34" charset="-122"/>
                <a:ea typeface="Microsoft YaHei" panose="020B0503020204020204" pitchFamily="34" charset="-122"/>
              </a:rPr>
              <a:t>(</a:t>
            </a:r>
            <a:r>
              <a:rPr kumimoji="1" lang="en" altLang="zh-CN" dirty="0">
                <a:latin typeface="Microsoft YaHei" panose="020B0503020204020204" pitchFamily="34" charset="-122"/>
                <a:ea typeface="Microsoft YaHei" panose="020B0503020204020204" pitchFamily="34" charset="-122"/>
              </a:rPr>
              <a:t>Multi-Human Reflection Model)</a:t>
            </a:r>
          </a:p>
          <a:p>
            <a:pPr>
              <a:lnSpc>
                <a:spcPct val="150000"/>
              </a:lnSpc>
            </a:pPr>
            <a:r>
              <a:rPr kumimoji="1" lang="en" altLang="zh-CN" dirty="0">
                <a:latin typeface="Microsoft YaHei" panose="020B0503020204020204" pitchFamily="34" charset="-122"/>
                <a:ea typeface="Microsoft YaHei" panose="020B0503020204020204" pitchFamily="34" charset="-122"/>
              </a:rPr>
              <a:t>   - </a:t>
            </a:r>
            <a:r>
              <a:rPr kumimoji="1" lang="zh-CN" altLang="en-US" dirty="0">
                <a:latin typeface="Microsoft YaHei" panose="020B0503020204020204" pitchFamily="34" charset="-122"/>
                <a:ea typeface="Microsoft YaHei" panose="020B0503020204020204" pitchFamily="34" charset="-122"/>
              </a:rPr>
              <a:t>模拟雷达信号在多个人体之间的传播特性，考虑到信号的反射和衰减。</a:t>
            </a:r>
          </a:p>
          <a:p>
            <a:pPr>
              <a:lnSpc>
                <a:spcPct val="150000"/>
              </a:lnSpc>
            </a:pP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 </a:t>
            </a:r>
            <a:r>
              <a:rPr kumimoji="1" lang="zh-CN" altLang="en-US" dirty="0">
                <a:latin typeface="Microsoft YaHei" panose="020B0503020204020204" pitchFamily="34" charset="-122"/>
                <a:ea typeface="Microsoft YaHei" panose="020B0503020204020204" pitchFamily="34" charset="-122"/>
              </a:rPr>
              <a:t>受到光线追踪的启发，提出了一个多人反射模型来模拟雷达信号的多径反射和衰减。</a:t>
            </a:r>
          </a:p>
          <a:p>
            <a:pPr>
              <a:lnSpc>
                <a:spcPct val="150000"/>
              </a:lnSpc>
            </a:pP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 </a:t>
            </a:r>
            <a:r>
              <a:rPr kumimoji="1" lang="zh-CN" altLang="en-US" dirty="0">
                <a:latin typeface="Microsoft YaHei" panose="020B0503020204020204" pitchFamily="34" charset="-122"/>
                <a:ea typeface="Microsoft YaHei" panose="020B0503020204020204" pitchFamily="34" charset="-122"/>
              </a:rPr>
              <a:t>考虑了信号的衰减，这与雷达的波长、人体距离和传播介质有关。</a:t>
            </a:r>
          </a:p>
        </p:txBody>
      </p:sp>
      <p:pic>
        <p:nvPicPr>
          <p:cNvPr id="11" name="图片 10">
            <a:extLst>
              <a:ext uri="{FF2B5EF4-FFF2-40B4-BE49-F238E27FC236}">
                <a16:creationId xmlns:a16="http://schemas.microsoft.com/office/drawing/2014/main" id="{2EC86666-B3E5-63B4-E312-21FB0B09B871}"/>
              </a:ext>
            </a:extLst>
          </p:cNvPr>
          <p:cNvPicPr>
            <a:picLocks noChangeAspect="1"/>
          </p:cNvPicPr>
          <p:nvPr/>
        </p:nvPicPr>
        <p:blipFill rotWithShape="1">
          <a:blip r:embed="rId4"/>
          <a:srcRect b="28039"/>
          <a:stretch/>
        </p:blipFill>
        <p:spPr>
          <a:xfrm>
            <a:off x="2566126" y="1307468"/>
            <a:ext cx="3733417" cy="3274118"/>
          </a:xfrm>
          <a:prstGeom prst="rect">
            <a:avLst/>
          </a:prstGeom>
          <a:ln w="15875">
            <a:solidFill>
              <a:schemeClr val="accent1"/>
            </a:solidFill>
          </a:ln>
        </p:spPr>
      </p:pic>
    </p:spTree>
    <p:extLst>
      <p:ext uri="{BB962C8B-B14F-4D97-AF65-F5344CB8AC3E}">
        <p14:creationId xmlns:p14="http://schemas.microsoft.com/office/powerpoint/2010/main" val="2551548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C974E03C-A514-62D0-78A0-7DAEA7602637}"/>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模型设计</a:t>
            </a:r>
            <a:endParaRPr kumimoji="1" lang="zh-CN" altLang="en-US" b="1"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651E22D8-0377-9EE4-E4DE-4FB115FB341D}"/>
              </a:ext>
            </a:extLst>
          </p:cNvPr>
          <p:cNvSpPr>
            <a:spLocks noGrp="1"/>
          </p:cNvSpPr>
          <p:nvPr>
            <p:ph type="sldNum" sz="quarter" idx="12"/>
          </p:nvPr>
        </p:nvSpPr>
        <p:spPr/>
        <p:txBody>
          <a:bodyPr/>
          <a:lstStyle/>
          <a:p>
            <a:fld id="{3F4BF8B4-7599-AE40-BB26-5D086B29C9EF}" type="slidenum">
              <a:rPr kumimoji="1" lang="zh-CN" altLang="en-US" smtClean="0"/>
              <a:t>17</a:t>
            </a:fld>
            <a:endParaRPr kumimoji="1" lang="zh-CN" altLang="en-US"/>
          </a:p>
        </p:txBody>
      </p:sp>
      <p:sp>
        <p:nvSpPr>
          <p:cNvPr id="4" name="文本框 3">
            <a:extLst>
              <a:ext uri="{FF2B5EF4-FFF2-40B4-BE49-F238E27FC236}">
                <a16:creationId xmlns:a16="http://schemas.microsoft.com/office/drawing/2014/main" id="{1D66FB8E-38A0-7305-5430-62306BD62887}"/>
              </a:ext>
            </a:extLst>
          </p:cNvPr>
          <p:cNvSpPr txBox="1"/>
          <p:nvPr/>
        </p:nvSpPr>
        <p:spPr>
          <a:xfrm>
            <a:off x="1355538" y="1369783"/>
            <a:ext cx="1518364"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1.</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DG-Net</a:t>
            </a:r>
            <a:endParaRPr kumimoji="1" lang="zh-CN" altLang="en-US" sz="24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D39178E0-EAC3-920C-91B4-D25B2CDA6512}"/>
              </a:ext>
            </a:extLst>
          </p:cNvPr>
          <p:cNvPicPr>
            <a:picLocks noChangeAspect="1"/>
          </p:cNvPicPr>
          <p:nvPr/>
        </p:nvPicPr>
        <p:blipFill rotWithShape="1">
          <a:blip r:embed="rId3"/>
          <a:srcRect b="46126"/>
          <a:stretch/>
        </p:blipFill>
        <p:spPr>
          <a:xfrm>
            <a:off x="451032" y="1831448"/>
            <a:ext cx="11557069" cy="2582620"/>
          </a:xfrm>
          <a:prstGeom prst="rect">
            <a:avLst/>
          </a:prstGeom>
        </p:spPr>
      </p:pic>
      <p:sp>
        <p:nvSpPr>
          <p:cNvPr id="10" name="圆角矩形 9">
            <a:extLst>
              <a:ext uri="{FF2B5EF4-FFF2-40B4-BE49-F238E27FC236}">
                <a16:creationId xmlns:a16="http://schemas.microsoft.com/office/drawing/2014/main" id="{C0CAB9CC-8570-2AA8-AF49-A980C32294D6}"/>
              </a:ext>
            </a:extLst>
          </p:cNvPr>
          <p:cNvSpPr/>
          <p:nvPr/>
        </p:nvSpPr>
        <p:spPr>
          <a:xfrm>
            <a:off x="6388883" y="1831448"/>
            <a:ext cx="1407069" cy="149364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a:extLst>
              <a:ext uri="{FF2B5EF4-FFF2-40B4-BE49-F238E27FC236}">
                <a16:creationId xmlns:a16="http://schemas.microsoft.com/office/drawing/2014/main" id="{2EC86666-B3E5-63B4-E312-21FB0B09B871}"/>
              </a:ext>
            </a:extLst>
          </p:cNvPr>
          <p:cNvPicPr>
            <a:picLocks noChangeAspect="1"/>
          </p:cNvPicPr>
          <p:nvPr/>
        </p:nvPicPr>
        <p:blipFill rotWithShape="1">
          <a:blip r:embed="rId4"/>
          <a:srcRect b="28039"/>
          <a:stretch/>
        </p:blipFill>
        <p:spPr>
          <a:xfrm>
            <a:off x="2566126" y="1307468"/>
            <a:ext cx="3733417" cy="3274118"/>
          </a:xfrm>
          <a:prstGeom prst="rect">
            <a:avLst/>
          </a:prstGeom>
          <a:ln w="15875">
            <a:solidFill>
              <a:schemeClr val="accent1"/>
            </a:solidFill>
          </a:ln>
        </p:spPr>
      </p:pic>
      <p:pic>
        <p:nvPicPr>
          <p:cNvPr id="14" name="图片 13">
            <a:extLst>
              <a:ext uri="{FF2B5EF4-FFF2-40B4-BE49-F238E27FC236}">
                <a16:creationId xmlns:a16="http://schemas.microsoft.com/office/drawing/2014/main" id="{0DF26232-04F8-1578-B9D5-428EE50C10D7}"/>
              </a:ext>
            </a:extLst>
          </p:cNvPr>
          <p:cNvPicPr>
            <a:picLocks noChangeAspect="1"/>
          </p:cNvPicPr>
          <p:nvPr/>
        </p:nvPicPr>
        <p:blipFill rotWithShape="1">
          <a:blip r:embed="rId5"/>
          <a:srcRect r="5037"/>
          <a:stretch/>
        </p:blipFill>
        <p:spPr>
          <a:xfrm>
            <a:off x="1795882" y="5012726"/>
            <a:ext cx="8044154" cy="842481"/>
          </a:xfrm>
          <a:prstGeom prst="rect">
            <a:avLst/>
          </a:prstGeom>
        </p:spPr>
      </p:pic>
      <p:pic>
        <p:nvPicPr>
          <p:cNvPr id="13" name="图片 12">
            <a:extLst>
              <a:ext uri="{FF2B5EF4-FFF2-40B4-BE49-F238E27FC236}">
                <a16:creationId xmlns:a16="http://schemas.microsoft.com/office/drawing/2014/main" id="{CE0C1652-499D-D62A-8A82-C82DD5340B0C}"/>
              </a:ext>
            </a:extLst>
          </p:cNvPr>
          <p:cNvPicPr>
            <a:picLocks noChangeAspect="1"/>
          </p:cNvPicPr>
          <p:nvPr/>
        </p:nvPicPr>
        <p:blipFill rotWithShape="1">
          <a:blip r:embed="rId6"/>
          <a:srcRect r="4833"/>
          <a:stretch/>
        </p:blipFill>
        <p:spPr>
          <a:xfrm>
            <a:off x="1795882" y="5884761"/>
            <a:ext cx="6119819" cy="827703"/>
          </a:xfrm>
          <a:prstGeom prst="rect">
            <a:avLst/>
          </a:prstGeom>
        </p:spPr>
      </p:pic>
    </p:spTree>
    <p:extLst>
      <p:ext uri="{BB962C8B-B14F-4D97-AF65-F5344CB8AC3E}">
        <p14:creationId xmlns:p14="http://schemas.microsoft.com/office/powerpoint/2010/main" val="53468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C974E03C-A514-62D0-78A0-7DAEA7602637}"/>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模型设计</a:t>
            </a:r>
            <a:endParaRPr kumimoji="1" lang="zh-CN" altLang="en-US" b="1"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651E22D8-0377-9EE4-E4DE-4FB115FB341D}"/>
              </a:ext>
            </a:extLst>
          </p:cNvPr>
          <p:cNvSpPr>
            <a:spLocks noGrp="1"/>
          </p:cNvSpPr>
          <p:nvPr>
            <p:ph type="sldNum" sz="quarter" idx="12"/>
          </p:nvPr>
        </p:nvSpPr>
        <p:spPr/>
        <p:txBody>
          <a:bodyPr/>
          <a:lstStyle/>
          <a:p>
            <a:fld id="{3F4BF8B4-7599-AE40-BB26-5D086B29C9EF}" type="slidenum">
              <a:rPr kumimoji="1" lang="zh-CN" altLang="en-US" smtClean="0"/>
              <a:t>18</a:t>
            </a:fld>
            <a:endParaRPr kumimoji="1" lang="zh-CN" altLang="en-US"/>
          </a:p>
        </p:txBody>
      </p:sp>
      <p:sp>
        <p:nvSpPr>
          <p:cNvPr id="4" name="文本框 3">
            <a:extLst>
              <a:ext uri="{FF2B5EF4-FFF2-40B4-BE49-F238E27FC236}">
                <a16:creationId xmlns:a16="http://schemas.microsoft.com/office/drawing/2014/main" id="{1D66FB8E-38A0-7305-5430-62306BD62887}"/>
              </a:ext>
            </a:extLst>
          </p:cNvPr>
          <p:cNvSpPr txBox="1"/>
          <p:nvPr/>
        </p:nvSpPr>
        <p:spPr>
          <a:xfrm>
            <a:off x="1355538" y="1369783"/>
            <a:ext cx="1518364"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1.</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DG-Net</a:t>
            </a:r>
            <a:endParaRPr kumimoji="1" lang="zh-CN" altLang="en-US" sz="24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D39178E0-EAC3-920C-91B4-D25B2CDA6512}"/>
              </a:ext>
            </a:extLst>
          </p:cNvPr>
          <p:cNvPicPr>
            <a:picLocks noChangeAspect="1"/>
          </p:cNvPicPr>
          <p:nvPr/>
        </p:nvPicPr>
        <p:blipFill rotWithShape="1">
          <a:blip r:embed="rId3"/>
          <a:srcRect b="46126"/>
          <a:stretch/>
        </p:blipFill>
        <p:spPr>
          <a:xfrm>
            <a:off x="451032" y="1831448"/>
            <a:ext cx="11557069" cy="2582620"/>
          </a:xfrm>
          <a:prstGeom prst="rect">
            <a:avLst/>
          </a:prstGeom>
        </p:spPr>
      </p:pic>
      <p:sp>
        <p:nvSpPr>
          <p:cNvPr id="10" name="圆角矩形 9">
            <a:extLst>
              <a:ext uri="{FF2B5EF4-FFF2-40B4-BE49-F238E27FC236}">
                <a16:creationId xmlns:a16="http://schemas.microsoft.com/office/drawing/2014/main" id="{C0CAB9CC-8570-2AA8-AF49-A980C32294D6}"/>
              </a:ext>
            </a:extLst>
          </p:cNvPr>
          <p:cNvSpPr/>
          <p:nvPr/>
        </p:nvSpPr>
        <p:spPr>
          <a:xfrm>
            <a:off x="7895968" y="2026508"/>
            <a:ext cx="1321011" cy="130123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16555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C974E03C-A514-62D0-78A0-7DAEA7602637}"/>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模型设计</a:t>
            </a:r>
            <a:endParaRPr kumimoji="1" lang="zh-CN" altLang="en-US" b="1"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651E22D8-0377-9EE4-E4DE-4FB115FB341D}"/>
              </a:ext>
            </a:extLst>
          </p:cNvPr>
          <p:cNvSpPr>
            <a:spLocks noGrp="1"/>
          </p:cNvSpPr>
          <p:nvPr>
            <p:ph type="sldNum" sz="quarter" idx="12"/>
          </p:nvPr>
        </p:nvSpPr>
        <p:spPr/>
        <p:txBody>
          <a:bodyPr/>
          <a:lstStyle/>
          <a:p>
            <a:fld id="{3F4BF8B4-7599-AE40-BB26-5D086B29C9EF}" type="slidenum">
              <a:rPr kumimoji="1" lang="zh-CN" altLang="en-US" smtClean="0"/>
              <a:t>19</a:t>
            </a:fld>
            <a:endParaRPr kumimoji="1" lang="zh-CN" altLang="en-US"/>
          </a:p>
        </p:txBody>
      </p:sp>
      <p:sp>
        <p:nvSpPr>
          <p:cNvPr id="4" name="文本框 3">
            <a:extLst>
              <a:ext uri="{FF2B5EF4-FFF2-40B4-BE49-F238E27FC236}">
                <a16:creationId xmlns:a16="http://schemas.microsoft.com/office/drawing/2014/main" id="{1D66FB8E-38A0-7305-5430-62306BD62887}"/>
              </a:ext>
            </a:extLst>
          </p:cNvPr>
          <p:cNvSpPr txBox="1"/>
          <p:nvPr/>
        </p:nvSpPr>
        <p:spPr>
          <a:xfrm>
            <a:off x="1355538" y="1369783"/>
            <a:ext cx="1518364"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1.</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DG-Net</a:t>
            </a:r>
            <a:endParaRPr kumimoji="1" lang="zh-CN" altLang="en-US" sz="24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D39178E0-EAC3-920C-91B4-D25B2CDA6512}"/>
              </a:ext>
            </a:extLst>
          </p:cNvPr>
          <p:cNvPicPr>
            <a:picLocks noChangeAspect="1"/>
          </p:cNvPicPr>
          <p:nvPr/>
        </p:nvPicPr>
        <p:blipFill rotWithShape="1">
          <a:blip r:embed="rId3"/>
          <a:srcRect b="46126"/>
          <a:stretch/>
        </p:blipFill>
        <p:spPr>
          <a:xfrm>
            <a:off x="451032" y="1831448"/>
            <a:ext cx="11557069" cy="2582620"/>
          </a:xfrm>
          <a:prstGeom prst="rect">
            <a:avLst/>
          </a:prstGeom>
        </p:spPr>
      </p:pic>
      <p:sp>
        <p:nvSpPr>
          <p:cNvPr id="10" name="圆角矩形 9">
            <a:extLst>
              <a:ext uri="{FF2B5EF4-FFF2-40B4-BE49-F238E27FC236}">
                <a16:creationId xmlns:a16="http://schemas.microsoft.com/office/drawing/2014/main" id="{C0CAB9CC-8570-2AA8-AF49-A980C32294D6}"/>
              </a:ext>
            </a:extLst>
          </p:cNvPr>
          <p:cNvSpPr/>
          <p:nvPr/>
        </p:nvSpPr>
        <p:spPr>
          <a:xfrm>
            <a:off x="6429642" y="3112838"/>
            <a:ext cx="1321011" cy="102444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44751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43CB476-EA9E-5085-6B99-7C897F719153}"/>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27886A5C-402D-6EC0-4F70-91749ACC9C47}"/>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9FE61C00-3335-15AB-00B9-8F26DC5BDD5B}"/>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文本框 7">
            <a:extLst>
              <a:ext uri="{FF2B5EF4-FFF2-40B4-BE49-F238E27FC236}">
                <a16:creationId xmlns:a16="http://schemas.microsoft.com/office/drawing/2014/main" id="{F9DB6262-FE29-C048-2642-C22B18190CF3}"/>
              </a:ext>
            </a:extLst>
          </p:cNvPr>
          <p:cNvSpPr txBox="1"/>
          <p:nvPr/>
        </p:nvSpPr>
        <p:spPr>
          <a:xfrm>
            <a:off x="945169" y="479573"/>
            <a:ext cx="1672253"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研究背景</a:t>
            </a:r>
            <a:endParaRPr kumimoji="1" lang="zh-CN" altLang="en-US" b="1" dirty="0">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72E16742-F0E0-E807-3F58-7C9B1C981BD1}"/>
              </a:ext>
            </a:extLst>
          </p:cNvPr>
          <p:cNvSpPr txBox="1"/>
          <p:nvPr/>
        </p:nvSpPr>
        <p:spPr>
          <a:xfrm>
            <a:off x="945169" y="2006110"/>
            <a:ext cx="10652760" cy="1846083"/>
          </a:xfrm>
          <a:prstGeom prst="rect">
            <a:avLst/>
          </a:prstGeom>
          <a:noFill/>
        </p:spPr>
        <p:txBody>
          <a:bodyPr wrap="square">
            <a:spAutoFit/>
          </a:bodyPr>
          <a:lstStyle/>
          <a:p>
            <a:pPr>
              <a:lnSpc>
                <a:spcPct val="200000"/>
              </a:lnSpc>
            </a:pPr>
            <a:r>
              <a:rPr lang="zh-CN" altLang="en-US" sz="2000" dirty="0">
                <a:latin typeface="Microsoft YaHei" panose="020B0503020204020204" pitchFamily="34" charset="-122"/>
                <a:ea typeface="Microsoft YaHei" panose="020B0503020204020204" pitchFamily="34" charset="-122"/>
              </a:rPr>
              <a:t>毫米波雷达是一种很有前景的传感方式，可以实现</a:t>
            </a:r>
            <a:r>
              <a:rPr lang="zh-CN" altLang="en-US" sz="2000" b="1" dirty="0">
                <a:solidFill>
                  <a:srgbClr val="FF0000"/>
                </a:solidFill>
                <a:latin typeface="Microsoft YaHei" panose="020B0503020204020204" pitchFamily="34" charset="-122"/>
                <a:ea typeface="Microsoft YaHei" panose="020B0503020204020204" pitchFamily="34" charset="-122"/>
              </a:rPr>
              <a:t>普适性</a:t>
            </a:r>
            <a:r>
              <a:rPr lang="zh-CN" altLang="en-US" sz="2000" dirty="0">
                <a:latin typeface="Microsoft YaHei" panose="020B0503020204020204" pitchFamily="34" charset="-122"/>
                <a:ea typeface="Microsoft YaHei" panose="020B0503020204020204" pitchFamily="34" charset="-122"/>
              </a:rPr>
              <a:t>和</a:t>
            </a:r>
            <a:r>
              <a:rPr lang="zh-CN" altLang="en-US" sz="2000" b="1" dirty="0">
                <a:solidFill>
                  <a:srgbClr val="FF0000"/>
                </a:solidFill>
                <a:latin typeface="Microsoft YaHei" panose="020B0503020204020204" pitchFamily="34" charset="-122"/>
                <a:ea typeface="Microsoft YaHei" panose="020B0503020204020204" pitchFamily="34" charset="-122"/>
              </a:rPr>
              <a:t>隐私保护</a:t>
            </a:r>
            <a:r>
              <a:rPr lang="zh-CN" altLang="en-US" sz="2000" dirty="0">
                <a:latin typeface="Microsoft YaHei" panose="020B0503020204020204" pitchFamily="34" charset="-122"/>
                <a:ea typeface="Microsoft YaHei" panose="020B0503020204020204" pitchFamily="34" charset="-122"/>
              </a:rPr>
              <a:t>的人体感知。</a:t>
            </a:r>
            <a:endParaRPr lang="en-US" altLang="zh-CN" sz="2000" dirty="0">
              <a:latin typeface="Microsoft YaHei" panose="020B0503020204020204" pitchFamily="34" charset="-122"/>
              <a:ea typeface="Microsoft YaHei" panose="020B0503020204020204" pitchFamily="34" charset="-122"/>
            </a:endParaRPr>
          </a:p>
          <a:p>
            <a:pPr>
              <a:lnSpc>
                <a:spcPct val="200000"/>
              </a:lnSpc>
            </a:pPr>
            <a:r>
              <a:rPr kumimoji="1" lang="zh-CN" altLang="en-US" sz="2000" dirty="0">
                <a:latin typeface="Microsoft YaHei" panose="020B0503020204020204" pitchFamily="34" charset="-122"/>
                <a:ea typeface="Microsoft YaHei" panose="020B0503020204020204" pitchFamily="34" charset="-122"/>
              </a:rPr>
              <a:t>因为它对障碍物具有</a:t>
            </a:r>
            <a:r>
              <a:rPr kumimoji="1" lang="zh-CN" altLang="en-US" sz="2000" b="1" dirty="0">
                <a:solidFill>
                  <a:srgbClr val="FF0000"/>
                </a:solidFill>
                <a:latin typeface="Microsoft YaHei" panose="020B0503020204020204" pitchFamily="34" charset="-122"/>
                <a:ea typeface="Microsoft YaHei" panose="020B0503020204020204" pitchFamily="34" charset="-122"/>
              </a:rPr>
              <a:t>良好的穿透性</a:t>
            </a:r>
            <a:r>
              <a:rPr kumimoji="1" lang="zh-CN" altLang="en-US" sz="2000" dirty="0">
                <a:latin typeface="Microsoft YaHei" panose="020B0503020204020204" pitchFamily="34" charset="-122"/>
                <a:ea typeface="Microsoft YaHei" panose="020B0503020204020204" pitchFamily="34" charset="-122"/>
              </a:rPr>
              <a:t>，可以在恶劣条件下工作，同时不会暴露用户的纹理信息。</a:t>
            </a:r>
          </a:p>
          <a:p>
            <a:pPr>
              <a:lnSpc>
                <a:spcPct val="200000"/>
              </a:lnSpc>
            </a:pPr>
            <a:endParaRPr lang="zh-CN" altLang="en-US" sz="2000" dirty="0">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28B40C04-8798-845C-897D-6838351F9A37}"/>
              </a:ext>
            </a:extLst>
          </p:cNvPr>
          <p:cNvSpPr txBox="1"/>
          <p:nvPr/>
        </p:nvSpPr>
        <p:spPr>
          <a:xfrm>
            <a:off x="1755648" y="3730273"/>
            <a:ext cx="2012089" cy="1230530"/>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人类活动识别</a:t>
            </a:r>
            <a:endParaRPr kumimoji="1" lang="en-US" altLang="zh-CN" sz="2000" dirty="0">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目标检测</a:t>
            </a:r>
          </a:p>
        </p:txBody>
      </p:sp>
      <p:pic>
        <p:nvPicPr>
          <p:cNvPr id="3" name="图片 2">
            <a:extLst>
              <a:ext uri="{FF2B5EF4-FFF2-40B4-BE49-F238E27FC236}">
                <a16:creationId xmlns:a16="http://schemas.microsoft.com/office/drawing/2014/main" id="{14838AA8-DBF6-19D1-4811-4CF9DDF2A88E}"/>
              </a:ext>
            </a:extLst>
          </p:cNvPr>
          <p:cNvPicPr>
            <a:picLocks noChangeAspect="1"/>
          </p:cNvPicPr>
          <p:nvPr/>
        </p:nvPicPr>
        <p:blipFill>
          <a:blip r:embed="rId3"/>
          <a:stretch>
            <a:fillRect/>
          </a:stretch>
        </p:blipFill>
        <p:spPr>
          <a:xfrm>
            <a:off x="6266552" y="3307948"/>
            <a:ext cx="3111500" cy="2197100"/>
          </a:xfrm>
          <a:prstGeom prst="rect">
            <a:avLst/>
          </a:prstGeom>
        </p:spPr>
      </p:pic>
    </p:spTree>
    <p:extLst>
      <p:ext uri="{BB962C8B-B14F-4D97-AF65-F5344CB8AC3E}">
        <p14:creationId xmlns:p14="http://schemas.microsoft.com/office/powerpoint/2010/main" val="16976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C974E03C-A514-62D0-78A0-7DAEA7602637}"/>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模型设计</a:t>
            </a:r>
            <a:endParaRPr kumimoji="1" lang="zh-CN" altLang="en-US" b="1"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651E22D8-0377-9EE4-E4DE-4FB115FB341D}"/>
              </a:ext>
            </a:extLst>
          </p:cNvPr>
          <p:cNvSpPr>
            <a:spLocks noGrp="1"/>
          </p:cNvSpPr>
          <p:nvPr>
            <p:ph type="sldNum" sz="quarter" idx="12"/>
          </p:nvPr>
        </p:nvSpPr>
        <p:spPr/>
        <p:txBody>
          <a:bodyPr/>
          <a:lstStyle/>
          <a:p>
            <a:fld id="{3F4BF8B4-7599-AE40-BB26-5D086B29C9EF}" type="slidenum">
              <a:rPr kumimoji="1" lang="zh-CN" altLang="en-US" smtClean="0"/>
              <a:t>20</a:t>
            </a:fld>
            <a:endParaRPr kumimoji="1" lang="zh-CN" altLang="en-US"/>
          </a:p>
        </p:txBody>
      </p:sp>
      <p:sp>
        <p:nvSpPr>
          <p:cNvPr id="4" name="文本框 3">
            <a:extLst>
              <a:ext uri="{FF2B5EF4-FFF2-40B4-BE49-F238E27FC236}">
                <a16:creationId xmlns:a16="http://schemas.microsoft.com/office/drawing/2014/main" id="{1D66FB8E-38A0-7305-5430-62306BD62887}"/>
              </a:ext>
            </a:extLst>
          </p:cNvPr>
          <p:cNvSpPr txBox="1"/>
          <p:nvPr/>
        </p:nvSpPr>
        <p:spPr>
          <a:xfrm>
            <a:off x="1355538" y="1369783"/>
            <a:ext cx="1518364"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1.</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DG-Net</a:t>
            </a:r>
            <a:endParaRPr kumimoji="1" lang="zh-CN" altLang="en-US" sz="24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D39178E0-EAC3-920C-91B4-D25B2CDA6512}"/>
              </a:ext>
            </a:extLst>
          </p:cNvPr>
          <p:cNvPicPr>
            <a:picLocks noChangeAspect="1"/>
          </p:cNvPicPr>
          <p:nvPr/>
        </p:nvPicPr>
        <p:blipFill rotWithShape="1">
          <a:blip r:embed="rId3"/>
          <a:srcRect b="46126"/>
          <a:stretch/>
        </p:blipFill>
        <p:spPr>
          <a:xfrm>
            <a:off x="451032" y="1831448"/>
            <a:ext cx="11557069" cy="2582620"/>
          </a:xfrm>
          <a:prstGeom prst="rect">
            <a:avLst/>
          </a:prstGeom>
        </p:spPr>
      </p:pic>
      <p:sp>
        <p:nvSpPr>
          <p:cNvPr id="10" name="圆角矩形 9">
            <a:extLst>
              <a:ext uri="{FF2B5EF4-FFF2-40B4-BE49-F238E27FC236}">
                <a16:creationId xmlns:a16="http://schemas.microsoft.com/office/drawing/2014/main" id="{C0CAB9CC-8570-2AA8-AF49-A980C32294D6}"/>
              </a:ext>
            </a:extLst>
          </p:cNvPr>
          <p:cNvSpPr/>
          <p:nvPr/>
        </p:nvSpPr>
        <p:spPr>
          <a:xfrm>
            <a:off x="7760483" y="3214255"/>
            <a:ext cx="1407069" cy="90054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2F6EB5C2-681D-EEE9-B4AC-33529979F430}"/>
              </a:ext>
            </a:extLst>
          </p:cNvPr>
          <p:cNvSpPr txBox="1"/>
          <p:nvPr/>
        </p:nvSpPr>
        <p:spPr>
          <a:xfrm>
            <a:off x="1448586" y="4734653"/>
            <a:ext cx="9275616" cy="1705403"/>
          </a:xfrm>
          <a:prstGeom prst="rect">
            <a:avLst/>
          </a:prstGeom>
          <a:noFill/>
        </p:spPr>
        <p:txBody>
          <a:bodyPr wrap="none" rtlCol="0">
            <a:spAutoFit/>
          </a:bodyPr>
          <a:lstStyle/>
          <a:p>
            <a:pPr>
              <a:lnSpc>
                <a:spcPct val="150000"/>
              </a:lnSpc>
            </a:pPr>
            <a:r>
              <a:rPr kumimoji="1" lang="en-US" altLang="zh-CN" dirty="0">
                <a:latin typeface="Microsoft YaHei" panose="020B0503020204020204" pitchFamily="34" charset="-122"/>
                <a:ea typeface="Microsoft YaHei" panose="020B0503020204020204" pitchFamily="34" charset="-122"/>
              </a:rPr>
              <a:t>5.</a:t>
            </a:r>
            <a:r>
              <a:rPr kumimoji="1" lang="zh-CN" altLang="en-US" dirty="0">
                <a:latin typeface="Microsoft YaHei" panose="020B0503020204020204" pitchFamily="34" charset="-122"/>
                <a:ea typeface="Microsoft YaHei" panose="020B0503020204020204" pitchFamily="34" charset="-122"/>
              </a:rPr>
              <a:t> 用于域转换的</a:t>
            </a:r>
            <a:r>
              <a:rPr kumimoji="1" lang="en" altLang="zh-CN" dirty="0">
                <a:latin typeface="Microsoft YaHei" panose="020B0503020204020204" pitchFamily="34" charset="-122"/>
                <a:ea typeface="Microsoft YaHei" panose="020B0503020204020204" pitchFamily="34" charset="-122"/>
              </a:rPr>
              <a:t>Transformer (Transformer for Domain Translation)</a:t>
            </a:r>
          </a:p>
          <a:p>
            <a:pPr>
              <a:lnSpc>
                <a:spcPct val="150000"/>
              </a:lnSpc>
            </a:pPr>
            <a:r>
              <a:rPr kumimoji="1" lang="en" altLang="zh-CN" dirty="0">
                <a:latin typeface="Microsoft YaHei" panose="020B0503020204020204" pitchFamily="34" charset="-122"/>
                <a:ea typeface="Microsoft YaHei" panose="020B0503020204020204" pitchFamily="34" charset="-122"/>
              </a:rPr>
              <a:t>   - </a:t>
            </a:r>
            <a:r>
              <a:rPr kumimoji="1" lang="zh-CN" altLang="en-US" dirty="0">
                <a:latin typeface="Microsoft YaHei" panose="020B0503020204020204" pitchFamily="34" charset="-122"/>
                <a:ea typeface="Microsoft YaHei" panose="020B0503020204020204" pitchFamily="34" charset="-122"/>
              </a:rPr>
              <a:t>基于径向速度和强度图，</a:t>
            </a:r>
            <a:r>
              <a:rPr kumimoji="1" lang="en" altLang="zh-CN" dirty="0">
                <a:latin typeface="Microsoft YaHei" panose="020B0503020204020204" pitchFamily="34" charset="-122"/>
                <a:ea typeface="Microsoft YaHei" panose="020B0503020204020204" pitchFamily="34" charset="-122"/>
              </a:rPr>
              <a:t>DG-Net</a:t>
            </a:r>
            <a:r>
              <a:rPr kumimoji="1" lang="zh-CN" altLang="en-US" dirty="0">
                <a:latin typeface="Microsoft YaHei" panose="020B0503020204020204" pitchFamily="34" charset="-122"/>
                <a:ea typeface="Microsoft YaHei" panose="020B0503020204020204" pitchFamily="34" charset="-122"/>
              </a:rPr>
              <a:t>提供可转换的粗糙雷达数据。</a:t>
            </a:r>
          </a:p>
          <a:p>
            <a:pPr>
              <a:lnSpc>
                <a:spcPct val="150000"/>
              </a:lnSpc>
            </a:pP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 </a:t>
            </a:r>
            <a:r>
              <a:rPr kumimoji="1" lang="zh-CN" altLang="en-US" dirty="0">
                <a:latin typeface="Microsoft YaHei" panose="020B0503020204020204" pitchFamily="34" charset="-122"/>
                <a:ea typeface="Microsoft YaHei" panose="020B0503020204020204" pitchFamily="34" charset="-122"/>
              </a:rPr>
              <a:t>使用</a:t>
            </a:r>
            <a:r>
              <a:rPr kumimoji="1" lang="en" altLang="zh-CN" dirty="0">
                <a:latin typeface="Microsoft YaHei" panose="020B0503020204020204" pitchFamily="34" charset="-122"/>
                <a:ea typeface="Microsoft YaHei" panose="020B0503020204020204" pitchFamily="34" charset="-122"/>
              </a:rPr>
              <a:t>Transformer</a:t>
            </a:r>
            <a:r>
              <a:rPr kumimoji="1" lang="zh-CN" altLang="en-US" dirty="0">
                <a:latin typeface="Microsoft YaHei" panose="020B0503020204020204" pitchFamily="34" charset="-122"/>
                <a:ea typeface="Microsoft YaHei" panose="020B0503020204020204" pitchFamily="34" charset="-122"/>
              </a:rPr>
              <a:t>模型处理数据，将粗糙的雷达数据转换为满足各种应用需求的数据。</a:t>
            </a:r>
          </a:p>
          <a:p>
            <a:pPr>
              <a:lnSpc>
                <a:spcPct val="150000"/>
              </a:lnSpc>
            </a:pPr>
            <a:endParaRPr kumimoji="1" lang="zh-CN" altLang="en-US" dirty="0">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A9FA6093-F99C-355F-14CF-79D318D0F146}"/>
              </a:ext>
            </a:extLst>
          </p:cNvPr>
          <p:cNvPicPr>
            <a:picLocks noChangeAspect="1"/>
          </p:cNvPicPr>
          <p:nvPr/>
        </p:nvPicPr>
        <p:blipFill>
          <a:blip r:embed="rId4"/>
          <a:stretch>
            <a:fillRect/>
          </a:stretch>
        </p:blipFill>
        <p:spPr>
          <a:xfrm>
            <a:off x="3126258" y="1175565"/>
            <a:ext cx="4572440" cy="3559088"/>
          </a:xfrm>
          <a:prstGeom prst="rect">
            <a:avLst/>
          </a:prstGeom>
          <a:ln w="15875">
            <a:solidFill>
              <a:schemeClr val="accent1"/>
            </a:solidFill>
          </a:ln>
        </p:spPr>
      </p:pic>
    </p:spTree>
    <p:extLst>
      <p:ext uri="{BB962C8B-B14F-4D97-AF65-F5344CB8AC3E}">
        <p14:creationId xmlns:p14="http://schemas.microsoft.com/office/powerpoint/2010/main" val="3691760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C974E03C-A514-62D0-78A0-7DAEA7602637}"/>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模型设计</a:t>
            </a:r>
            <a:endParaRPr kumimoji="1" lang="zh-CN" altLang="en-US" b="1"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651E22D8-0377-9EE4-E4DE-4FB115FB341D}"/>
              </a:ext>
            </a:extLst>
          </p:cNvPr>
          <p:cNvSpPr>
            <a:spLocks noGrp="1"/>
          </p:cNvSpPr>
          <p:nvPr>
            <p:ph type="sldNum" sz="quarter" idx="12"/>
          </p:nvPr>
        </p:nvSpPr>
        <p:spPr/>
        <p:txBody>
          <a:bodyPr/>
          <a:lstStyle/>
          <a:p>
            <a:fld id="{3F4BF8B4-7599-AE40-BB26-5D086B29C9EF}" type="slidenum">
              <a:rPr kumimoji="1" lang="zh-CN" altLang="en-US" smtClean="0"/>
              <a:t>21</a:t>
            </a:fld>
            <a:endParaRPr kumimoji="1" lang="zh-CN" altLang="en-US"/>
          </a:p>
        </p:txBody>
      </p:sp>
      <p:sp>
        <p:nvSpPr>
          <p:cNvPr id="4" name="文本框 3">
            <a:extLst>
              <a:ext uri="{FF2B5EF4-FFF2-40B4-BE49-F238E27FC236}">
                <a16:creationId xmlns:a16="http://schemas.microsoft.com/office/drawing/2014/main" id="{1D66FB8E-38A0-7305-5430-62306BD62887}"/>
              </a:ext>
            </a:extLst>
          </p:cNvPr>
          <p:cNvSpPr txBox="1"/>
          <p:nvPr/>
        </p:nvSpPr>
        <p:spPr>
          <a:xfrm>
            <a:off x="1355538" y="1369783"/>
            <a:ext cx="1518364"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1.</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DG-Net</a:t>
            </a:r>
            <a:endParaRPr kumimoji="1" lang="zh-CN" altLang="en-US" sz="24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D39178E0-EAC3-920C-91B4-D25B2CDA6512}"/>
              </a:ext>
            </a:extLst>
          </p:cNvPr>
          <p:cNvPicPr>
            <a:picLocks noChangeAspect="1"/>
          </p:cNvPicPr>
          <p:nvPr/>
        </p:nvPicPr>
        <p:blipFill rotWithShape="1">
          <a:blip r:embed="rId3"/>
          <a:srcRect b="46126"/>
          <a:stretch/>
        </p:blipFill>
        <p:spPr>
          <a:xfrm>
            <a:off x="451032" y="1831448"/>
            <a:ext cx="11557069" cy="2582620"/>
          </a:xfrm>
          <a:prstGeom prst="rect">
            <a:avLst/>
          </a:prstGeom>
        </p:spPr>
      </p:pic>
      <p:sp>
        <p:nvSpPr>
          <p:cNvPr id="10" name="圆角矩形 9">
            <a:extLst>
              <a:ext uri="{FF2B5EF4-FFF2-40B4-BE49-F238E27FC236}">
                <a16:creationId xmlns:a16="http://schemas.microsoft.com/office/drawing/2014/main" id="{C0CAB9CC-8570-2AA8-AF49-A980C32294D6}"/>
              </a:ext>
            </a:extLst>
          </p:cNvPr>
          <p:cNvSpPr/>
          <p:nvPr/>
        </p:nvSpPr>
        <p:spPr>
          <a:xfrm>
            <a:off x="9177803" y="2288664"/>
            <a:ext cx="1407069" cy="90054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68827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C974E03C-A514-62D0-78A0-7DAEA7602637}"/>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模型设计</a:t>
            </a:r>
            <a:endParaRPr kumimoji="1" lang="zh-CN" altLang="en-US" b="1" dirty="0">
              <a:latin typeface="Microsoft YaHei" panose="020B0503020204020204" pitchFamily="34" charset="-122"/>
              <a:ea typeface="Microsoft YaHei" panose="020B0503020204020204" pitchFamily="34" charset="-122"/>
            </a:endParaRPr>
          </a:p>
        </p:txBody>
      </p:sp>
      <p:sp>
        <p:nvSpPr>
          <p:cNvPr id="2" name="灯片编号占位符 1">
            <a:extLst>
              <a:ext uri="{FF2B5EF4-FFF2-40B4-BE49-F238E27FC236}">
                <a16:creationId xmlns:a16="http://schemas.microsoft.com/office/drawing/2014/main" id="{0C8C7D99-D4A8-0264-E862-B12B9AC74288}"/>
              </a:ext>
            </a:extLst>
          </p:cNvPr>
          <p:cNvSpPr>
            <a:spLocks noGrp="1"/>
          </p:cNvSpPr>
          <p:nvPr>
            <p:ph type="sldNum" sz="quarter" idx="12"/>
          </p:nvPr>
        </p:nvSpPr>
        <p:spPr/>
        <p:txBody>
          <a:bodyPr/>
          <a:lstStyle/>
          <a:p>
            <a:fld id="{3F4BF8B4-7599-AE40-BB26-5D086B29C9EF}" type="slidenum">
              <a:rPr kumimoji="1" lang="zh-CN" altLang="en-US" smtClean="0"/>
              <a:t>22</a:t>
            </a:fld>
            <a:endParaRPr kumimoji="1" lang="zh-CN" altLang="en-US"/>
          </a:p>
        </p:txBody>
      </p:sp>
      <p:pic>
        <p:nvPicPr>
          <p:cNvPr id="3" name="图片 2">
            <a:extLst>
              <a:ext uri="{FF2B5EF4-FFF2-40B4-BE49-F238E27FC236}">
                <a16:creationId xmlns:a16="http://schemas.microsoft.com/office/drawing/2014/main" id="{4BA9D4C4-BC4C-C7F5-AB98-0D4376487A74}"/>
              </a:ext>
            </a:extLst>
          </p:cNvPr>
          <p:cNvPicPr>
            <a:picLocks noChangeAspect="1"/>
          </p:cNvPicPr>
          <p:nvPr/>
        </p:nvPicPr>
        <p:blipFill>
          <a:blip r:embed="rId3"/>
          <a:stretch>
            <a:fillRect/>
          </a:stretch>
        </p:blipFill>
        <p:spPr>
          <a:xfrm>
            <a:off x="442156" y="1403334"/>
            <a:ext cx="11557069" cy="4793803"/>
          </a:xfrm>
          <a:prstGeom prst="rect">
            <a:avLst/>
          </a:prstGeom>
        </p:spPr>
      </p:pic>
    </p:spTree>
    <p:extLst>
      <p:ext uri="{BB962C8B-B14F-4D97-AF65-F5344CB8AC3E}">
        <p14:creationId xmlns:p14="http://schemas.microsoft.com/office/powerpoint/2010/main" val="16967507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C974E03C-A514-62D0-78A0-7DAEA7602637}"/>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模型设计</a:t>
            </a:r>
            <a:endParaRPr kumimoji="1" lang="zh-CN" altLang="en-US" b="1" dirty="0">
              <a:latin typeface="Microsoft YaHei" panose="020B0503020204020204" pitchFamily="34" charset="-122"/>
              <a:ea typeface="Microsoft YaHei" panose="020B0503020204020204" pitchFamily="34" charset="-122"/>
            </a:endParaRPr>
          </a:p>
        </p:txBody>
      </p:sp>
      <p:sp>
        <p:nvSpPr>
          <p:cNvPr id="2" name="灯片编号占位符 1">
            <a:extLst>
              <a:ext uri="{FF2B5EF4-FFF2-40B4-BE49-F238E27FC236}">
                <a16:creationId xmlns:a16="http://schemas.microsoft.com/office/drawing/2014/main" id="{0C8C7D99-D4A8-0264-E862-B12B9AC74288}"/>
              </a:ext>
            </a:extLst>
          </p:cNvPr>
          <p:cNvSpPr>
            <a:spLocks noGrp="1"/>
          </p:cNvSpPr>
          <p:nvPr>
            <p:ph type="sldNum" sz="quarter" idx="12"/>
          </p:nvPr>
        </p:nvSpPr>
        <p:spPr/>
        <p:txBody>
          <a:bodyPr/>
          <a:lstStyle/>
          <a:p>
            <a:fld id="{3F4BF8B4-7599-AE40-BB26-5D086B29C9EF}" type="slidenum">
              <a:rPr kumimoji="1" lang="zh-CN" altLang="en-US" smtClean="0"/>
              <a:t>23</a:t>
            </a:fld>
            <a:endParaRPr kumimoji="1" lang="zh-CN" altLang="en-US"/>
          </a:p>
        </p:txBody>
      </p:sp>
      <p:pic>
        <p:nvPicPr>
          <p:cNvPr id="3" name="图片 2">
            <a:extLst>
              <a:ext uri="{FF2B5EF4-FFF2-40B4-BE49-F238E27FC236}">
                <a16:creationId xmlns:a16="http://schemas.microsoft.com/office/drawing/2014/main" id="{4BA9D4C4-BC4C-C7F5-AB98-0D4376487A74}"/>
              </a:ext>
            </a:extLst>
          </p:cNvPr>
          <p:cNvPicPr>
            <a:picLocks noChangeAspect="1"/>
          </p:cNvPicPr>
          <p:nvPr/>
        </p:nvPicPr>
        <p:blipFill rotWithShape="1">
          <a:blip r:embed="rId3"/>
          <a:srcRect l="321" t="53845"/>
          <a:stretch/>
        </p:blipFill>
        <p:spPr>
          <a:xfrm>
            <a:off x="479323" y="2152719"/>
            <a:ext cx="11519902" cy="2212572"/>
          </a:xfrm>
          <a:prstGeom prst="rect">
            <a:avLst/>
          </a:prstGeom>
        </p:spPr>
      </p:pic>
      <p:sp>
        <p:nvSpPr>
          <p:cNvPr id="5" name="文本框 4">
            <a:extLst>
              <a:ext uri="{FF2B5EF4-FFF2-40B4-BE49-F238E27FC236}">
                <a16:creationId xmlns:a16="http://schemas.microsoft.com/office/drawing/2014/main" id="{60B1B7A2-DA0E-A2D2-41D1-9B4CBBFF6688}"/>
              </a:ext>
            </a:extLst>
          </p:cNvPr>
          <p:cNvSpPr txBox="1"/>
          <p:nvPr/>
        </p:nvSpPr>
        <p:spPr>
          <a:xfrm>
            <a:off x="1355538" y="1369783"/>
            <a:ext cx="1445460"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2.</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VS-Net</a:t>
            </a:r>
            <a:endParaRPr kumimoji="1" lang="zh-CN" altLang="en-US" sz="2400" b="1" dirty="0">
              <a:latin typeface="Times New Roman" panose="02020603050405020304" pitchFamily="18" charset="0"/>
              <a:cs typeface="Times New Roman" panose="02020603050405020304" pitchFamily="18" charset="0"/>
            </a:endParaRPr>
          </a:p>
        </p:txBody>
      </p:sp>
      <p:sp>
        <p:nvSpPr>
          <p:cNvPr id="14" name="圆角矩形 13">
            <a:extLst>
              <a:ext uri="{FF2B5EF4-FFF2-40B4-BE49-F238E27FC236}">
                <a16:creationId xmlns:a16="http://schemas.microsoft.com/office/drawing/2014/main" id="{26AC4A65-9CD3-6590-7445-2FD4686AF2B7}"/>
              </a:ext>
            </a:extLst>
          </p:cNvPr>
          <p:cNvSpPr/>
          <p:nvPr/>
        </p:nvSpPr>
        <p:spPr>
          <a:xfrm>
            <a:off x="3291840" y="2263278"/>
            <a:ext cx="1136072" cy="90054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03752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C974E03C-A514-62D0-78A0-7DAEA7602637}"/>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模型设计</a:t>
            </a:r>
            <a:endParaRPr kumimoji="1" lang="zh-CN" altLang="en-US" b="1" dirty="0">
              <a:latin typeface="Microsoft YaHei" panose="020B0503020204020204" pitchFamily="34" charset="-122"/>
              <a:ea typeface="Microsoft YaHei" panose="020B0503020204020204" pitchFamily="34" charset="-122"/>
            </a:endParaRPr>
          </a:p>
        </p:txBody>
      </p:sp>
      <p:sp>
        <p:nvSpPr>
          <p:cNvPr id="2" name="灯片编号占位符 1">
            <a:extLst>
              <a:ext uri="{FF2B5EF4-FFF2-40B4-BE49-F238E27FC236}">
                <a16:creationId xmlns:a16="http://schemas.microsoft.com/office/drawing/2014/main" id="{0C8C7D99-D4A8-0264-E862-B12B9AC74288}"/>
              </a:ext>
            </a:extLst>
          </p:cNvPr>
          <p:cNvSpPr>
            <a:spLocks noGrp="1"/>
          </p:cNvSpPr>
          <p:nvPr>
            <p:ph type="sldNum" sz="quarter" idx="12"/>
          </p:nvPr>
        </p:nvSpPr>
        <p:spPr/>
        <p:txBody>
          <a:bodyPr/>
          <a:lstStyle/>
          <a:p>
            <a:fld id="{3F4BF8B4-7599-AE40-BB26-5D086B29C9EF}" type="slidenum">
              <a:rPr kumimoji="1" lang="zh-CN" altLang="en-US" smtClean="0"/>
              <a:t>24</a:t>
            </a:fld>
            <a:endParaRPr kumimoji="1" lang="zh-CN" altLang="en-US"/>
          </a:p>
        </p:txBody>
      </p:sp>
      <p:pic>
        <p:nvPicPr>
          <p:cNvPr id="3" name="图片 2">
            <a:extLst>
              <a:ext uri="{FF2B5EF4-FFF2-40B4-BE49-F238E27FC236}">
                <a16:creationId xmlns:a16="http://schemas.microsoft.com/office/drawing/2014/main" id="{4BA9D4C4-BC4C-C7F5-AB98-0D4376487A74}"/>
              </a:ext>
            </a:extLst>
          </p:cNvPr>
          <p:cNvPicPr>
            <a:picLocks noChangeAspect="1"/>
          </p:cNvPicPr>
          <p:nvPr/>
        </p:nvPicPr>
        <p:blipFill rotWithShape="1">
          <a:blip r:embed="rId3"/>
          <a:srcRect l="321" t="53845"/>
          <a:stretch/>
        </p:blipFill>
        <p:spPr>
          <a:xfrm>
            <a:off x="479323" y="2152719"/>
            <a:ext cx="11519902" cy="2212572"/>
          </a:xfrm>
          <a:prstGeom prst="rect">
            <a:avLst/>
          </a:prstGeom>
        </p:spPr>
      </p:pic>
      <p:sp>
        <p:nvSpPr>
          <p:cNvPr id="5" name="文本框 4">
            <a:extLst>
              <a:ext uri="{FF2B5EF4-FFF2-40B4-BE49-F238E27FC236}">
                <a16:creationId xmlns:a16="http://schemas.microsoft.com/office/drawing/2014/main" id="{60B1B7A2-DA0E-A2D2-41D1-9B4CBBFF6688}"/>
              </a:ext>
            </a:extLst>
          </p:cNvPr>
          <p:cNvSpPr txBox="1"/>
          <p:nvPr/>
        </p:nvSpPr>
        <p:spPr>
          <a:xfrm>
            <a:off x="1355538" y="1369783"/>
            <a:ext cx="1445460"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2.</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VS-Net</a:t>
            </a:r>
            <a:endParaRPr kumimoji="1" lang="zh-CN" altLang="en-US" sz="2400" b="1" dirty="0">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C54EFB95-A9E7-267C-F315-554E11668A97}"/>
              </a:ext>
            </a:extLst>
          </p:cNvPr>
          <p:cNvSpPr/>
          <p:nvPr/>
        </p:nvSpPr>
        <p:spPr>
          <a:xfrm>
            <a:off x="5103202" y="2255659"/>
            <a:ext cx="1136072" cy="90054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7" name="组合 16">
            <a:extLst>
              <a:ext uri="{FF2B5EF4-FFF2-40B4-BE49-F238E27FC236}">
                <a16:creationId xmlns:a16="http://schemas.microsoft.com/office/drawing/2014/main" id="{DE51C455-80CD-3EC0-9A97-E42E8B7D6FD9}"/>
              </a:ext>
            </a:extLst>
          </p:cNvPr>
          <p:cNvGrpSpPr/>
          <p:nvPr/>
        </p:nvGrpSpPr>
        <p:grpSpPr>
          <a:xfrm>
            <a:off x="932812" y="4415836"/>
            <a:ext cx="7434582" cy="1724885"/>
            <a:chOff x="932812" y="4415836"/>
            <a:chExt cx="7434582" cy="1724885"/>
          </a:xfrm>
        </p:grpSpPr>
        <p:sp>
          <p:nvSpPr>
            <p:cNvPr id="10" name="文本框 9">
              <a:extLst>
                <a:ext uri="{FF2B5EF4-FFF2-40B4-BE49-F238E27FC236}">
                  <a16:creationId xmlns:a16="http://schemas.microsoft.com/office/drawing/2014/main" id="{B65D9689-7B00-5843-1BE3-96B72B0B2B5A}"/>
                </a:ext>
              </a:extLst>
            </p:cNvPr>
            <p:cNvSpPr txBox="1"/>
            <p:nvPr/>
          </p:nvSpPr>
          <p:spPr>
            <a:xfrm>
              <a:off x="945169" y="4415836"/>
              <a:ext cx="7422225" cy="369332"/>
            </a:xfrm>
            <a:prstGeom prst="rect">
              <a:avLst/>
            </a:prstGeom>
            <a:noFill/>
          </p:spPr>
          <p:txBody>
            <a:bodyPr wrap="none" rtlCol="0">
              <a:spAutoFit/>
            </a:bodyPr>
            <a:lstStyle/>
            <a:p>
              <a:r>
                <a:rPr lang="zh-CN" altLang="en-US" i="0" dirty="0">
                  <a:solidFill>
                    <a:srgbClr val="000000"/>
                  </a:solidFill>
                  <a:effectLst/>
                  <a:latin typeface="Microsoft YaHei" panose="020B0503020204020204" pitchFamily="34" charset="-122"/>
                  <a:ea typeface="Microsoft YaHei" panose="020B0503020204020204" pitchFamily="34" charset="-122"/>
                </a:rPr>
                <a:t>（</a:t>
              </a:r>
              <a:r>
                <a:rPr lang="en" altLang="zh-CN" i="0" dirty="0" err="1">
                  <a:solidFill>
                    <a:srgbClr val="000000"/>
                  </a:solidFill>
                  <a:effectLst/>
                  <a:latin typeface="Microsoft YaHei" panose="020B0503020204020204" pitchFamily="34" charset="-122"/>
                  <a:ea typeface="Microsoft YaHei" panose="020B0503020204020204" pitchFamily="34" charset="-122"/>
                </a:rPr>
                <a:t>i</a:t>
              </a:r>
              <a:r>
                <a:rPr lang="zh-CN" altLang="en" i="0" dirty="0">
                  <a:solidFill>
                    <a:srgbClr val="000000"/>
                  </a:solidFill>
                  <a:effectLst/>
                  <a:latin typeface="Microsoft YaHei" panose="020B0503020204020204" pitchFamily="34" charset="-122"/>
                  <a:ea typeface="Microsoft YaHei" panose="020B0503020204020204" pitchFamily="34" charset="-122"/>
                </a:rPr>
                <a:t>）</a:t>
              </a:r>
              <a:r>
                <a:rPr lang="zh-CN" altLang="en-US" i="0" dirty="0">
                  <a:solidFill>
                    <a:srgbClr val="000000"/>
                  </a:solidFill>
                  <a:effectLst/>
                  <a:latin typeface="Microsoft YaHei" panose="020B0503020204020204" pitchFamily="34" charset="-122"/>
                  <a:ea typeface="Microsoft YaHei" panose="020B0503020204020204" pitchFamily="34" charset="-122"/>
                </a:rPr>
                <a:t> 通过计算任何两个关键帧之间的欧几里得距离获得距离向量集</a:t>
              </a:r>
              <a:r>
                <a:rPr lang="en" altLang="zh-CN" i="0" dirty="0">
                  <a:solidFill>
                    <a:srgbClr val="000000"/>
                  </a:solidFill>
                  <a:effectLst/>
                  <a:latin typeface="Microsoft YaHei" panose="020B0503020204020204" pitchFamily="34" charset="-122"/>
                  <a:ea typeface="Microsoft YaHei" panose="020B0503020204020204" pitchFamily="34" charset="-122"/>
                </a:rPr>
                <a:t>z</a:t>
              </a:r>
              <a:r>
                <a:rPr lang="zh-CN" altLang="en-US" dirty="0">
                  <a:solidFill>
                    <a:srgbClr val="000000"/>
                  </a:solidFill>
                  <a:latin typeface="Microsoft YaHei" panose="020B0503020204020204" pitchFamily="34" charset="-122"/>
                  <a:ea typeface="Microsoft YaHei" panose="020B0503020204020204" pitchFamily="34" charset="-122"/>
                </a:rPr>
                <a:t>；</a:t>
              </a:r>
              <a:endParaRPr kumimoji="1" lang="zh-CN" altLang="en-US" dirty="0">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528B2C94-0075-AEAD-3437-D27959067CEE}"/>
                </a:ext>
              </a:extLst>
            </p:cNvPr>
            <p:cNvSpPr txBox="1"/>
            <p:nvPr/>
          </p:nvSpPr>
          <p:spPr>
            <a:xfrm>
              <a:off x="945169" y="4835713"/>
              <a:ext cx="5150769" cy="369332"/>
            </a:xfrm>
            <a:prstGeom prst="rect">
              <a:avLst/>
            </a:prstGeom>
            <a:noFill/>
          </p:spPr>
          <p:txBody>
            <a:bodyPr wrap="none" rtlCol="0">
              <a:spAutoFit/>
            </a:bodyPr>
            <a:lstStyle/>
            <a:p>
              <a:r>
                <a:rPr lang="zh-CN" altLang="en"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en" altLang="zh-CN" i="0" dirty="0">
                  <a:solidFill>
                    <a:schemeClr val="tx1">
                      <a:lumMod val="50000"/>
                      <a:lumOff val="50000"/>
                    </a:schemeClr>
                  </a:solidFill>
                  <a:effectLst/>
                  <a:latin typeface="Microsoft YaHei" panose="020B0503020204020204" pitchFamily="34" charset="-122"/>
                  <a:ea typeface="Microsoft YaHei" panose="020B0503020204020204" pitchFamily="34" charset="-122"/>
                </a:rPr>
                <a:t>ii</a:t>
              </a:r>
              <a:r>
                <a:rPr lang="zh-CN" altLang="en"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zh-CN" altLang="en-US" i="0" dirty="0">
                  <a:solidFill>
                    <a:schemeClr val="tx1">
                      <a:lumMod val="50000"/>
                      <a:lumOff val="50000"/>
                    </a:schemeClr>
                  </a:solidFill>
                  <a:effectLst/>
                  <a:latin typeface="Microsoft YaHei" panose="020B0503020204020204" pitchFamily="34" charset="-122"/>
                  <a:ea typeface="Microsoft YaHei" panose="020B0503020204020204" pitchFamily="34" charset="-122"/>
                </a:rPr>
                <a:t> 将集合</a:t>
              </a:r>
              <a:r>
                <a:rPr lang="en" altLang="zh-CN" i="0" dirty="0">
                  <a:solidFill>
                    <a:schemeClr val="tx1">
                      <a:lumMod val="50000"/>
                      <a:lumOff val="50000"/>
                    </a:schemeClr>
                  </a:solidFill>
                  <a:effectLst/>
                  <a:latin typeface="Microsoft YaHei" panose="020B0503020204020204" pitchFamily="34" charset="-122"/>
                  <a:ea typeface="Microsoft YaHei" panose="020B0503020204020204" pitchFamily="34" charset="-122"/>
                </a:rPr>
                <a:t>z</a:t>
              </a:r>
              <a:r>
                <a:rPr lang="zh-CN" altLang="en-US" i="0" dirty="0">
                  <a:solidFill>
                    <a:schemeClr val="tx1">
                      <a:lumMod val="50000"/>
                      <a:lumOff val="50000"/>
                    </a:schemeClr>
                  </a:solidFill>
                  <a:effectLst/>
                  <a:latin typeface="Microsoft YaHei" panose="020B0503020204020204" pitchFamily="34" charset="-122"/>
                  <a:ea typeface="Microsoft YaHei" panose="020B0503020204020204" pitchFamily="34" charset="-122"/>
                </a:rPr>
                <a:t>输入到密集层中以输出标量集</a:t>
              </a:r>
              <a:r>
                <a:rPr lang="en" altLang="zh-CN" dirty="0">
                  <a:solidFill>
                    <a:schemeClr val="tx1">
                      <a:lumMod val="50000"/>
                      <a:lumOff val="50000"/>
                    </a:schemeClr>
                  </a:solidFill>
                  <a:latin typeface="Andale Mono" panose="020B0509000000000004" pitchFamily="49" charset="0"/>
                  <a:ea typeface="Microsoft YaHei" panose="020B0503020204020204" pitchFamily="34" charset="-122"/>
                  <a:cs typeface="Arial" panose="020B0604020202020204" pitchFamily="34" charset="0"/>
                </a:rPr>
                <a:t>l </a:t>
              </a:r>
              <a:r>
                <a:rPr lang="zh-CN" altLang="en-US"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endParaRPr kumimoji="1" lang="zh-CN" altLang="en-US"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642898E3-FB16-21BA-1305-10946963F8E0}"/>
                </a:ext>
              </a:extLst>
            </p:cNvPr>
            <p:cNvSpPr txBox="1"/>
            <p:nvPr/>
          </p:nvSpPr>
          <p:spPr>
            <a:xfrm>
              <a:off x="932812" y="5303551"/>
              <a:ext cx="6394699" cy="369332"/>
            </a:xfrm>
            <a:prstGeom prst="rect">
              <a:avLst/>
            </a:prstGeom>
            <a:noFill/>
          </p:spPr>
          <p:txBody>
            <a:bodyPr wrap="none" rtlCol="0">
              <a:spAutoFit/>
            </a:bodyPr>
            <a:lstStyle/>
            <a:p>
              <a:r>
                <a:rPr lang="zh-CN" altLang="e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en" altLang="zh-C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iii</a:t>
              </a:r>
              <a:r>
                <a:rPr lang="zh-CN" altLang="e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zh-CN" altLang="en-US"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将集合</a:t>
              </a:r>
              <a:r>
                <a:rPr lang="en" altLang="zh-C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l</a:t>
              </a:r>
              <a:r>
                <a:rPr lang="zh-CN" altLang="en-US"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输入到</a:t>
              </a:r>
              <a:r>
                <a:rPr lang="en" altLang="zh-C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sigmoid</a:t>
              </a:r>
              <a:r>
                <a:rPr lang="zh-CN" altLang="en-US"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函数中以输出相应的比较矩阵；</a:t>
              </a:r>
              <a:endParaRPr kumimoji="1" lang="zh-CN" altLang="en-US"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C2CC61E1-5F38-757B-62B7-62E20128419F}"/>
                </a:ext>
              </a:extLst>
            </p:cNvPr>
            <p:cNvSpPr txBox="1"/>
            <p:nvPr/>
          </p:nvSpPr>
          <p:spPr>
            <a:xfrm>
              <a:off x="932812" y="5771389"/>
              <a:ext cx="5639685" cy="369332"/>
            </a:xfrm>
            <a:prstGeom prst="rect">
              <a:avLst/>
            </a:prstGeom>
            <a:noFill/>
          </p:spPr>
          <p:txBody>
            <a:bodyPr wrap="none" rtlCol="0">
              <a:spAutoFit/>
            </a:bodyPr>
            <a:lstStyle/>
            <a:p>
              <a:r>
                <a:rPr lang="zh-CN" altLang="en-US"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en" altLang="zh-C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iv</a:t>
              </a:r>
              <a:r>
                <a:rPr lang="zh-CN" altLang="e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zh-CN" altLang="en-US"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使用</a:t>
              </a:r>
              <a:r>
                <a:rPr lang="en" altLang="zh-C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BFS</a:t>
              </a:r>
              <a:r>
                <a:rPr lang="zh-CN" altLang="en-US"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来聚类比较矩阵以输出关键视频剪辑。</a:t>
              </a:r>
              <a:endParaRPr kumimoji="1" lang="en-US" altLang="zh-CN"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1761620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C974E03C-A514-62D0-78A0-7DAEA7602637}"/>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模型设计</a:t>
            </a:r>
            <a:endParaRPr kumimoji="1" lang="zh-CN" altLang="en-US" b="1" dirty="0">
              <a:latin typeface="Microsoft YaHei" panose="020B0503020204020204" pitchFamily="34" charset="-122"/>
              <a:ea typeface="Microsoft YaHei" panose="020B0503020204020204" pitchFamily="34" charset="-122"/>
            </a:endParaRPr>
          </a:p>
        </p:txBody>
      </p:sp>
      <p:sp>
        <p:nvSpPr>
          <p:cNvPr id="2" name="灯片编号占位符 1">
            <a:extLst>
              <a:ext uri="{FF2B5EF4-FFF2-40B4-BE49-F238E27FC236}">
                <a16:creationId xmlns:a16="http://schemas.microsoft.com/office/drawing/2014/main" id="{0C8C7D99-D4A8-0264-E862-B12B9AC74288}"/>
              </a:ext>
            </a:extLst>
          </p:cNvPr>
          <p:cNvSpPr>
            <a:spLocks noGrp="1"/>
          </p:cNvSpPr>
          <p:nvPr>
            <p:ph type="sldNum" sz="quarter" idx="12"/>
          </p:nvPr>
        </p:nvSpPr>
        <p:spPr/>
        <p:txBody>
          <a:bodyPr/>
          <a:lstStyle/>
          <a:p>
            <a:fld id="{3F4BF8B4-7599-AE40-BB26-5D086B29C9EF}" type="slidenum">
              <a:rPr kumimoji="1" lang="zh-CN" altLang="en-US" smtClean="0"/>
              <a:t>25</a:t>
            </a:fld>
            <a:endParaRPr kumimoji="1" lang="zh-CN" altLang="en-US"/>
          </a:p>
        </p:txBody>
      </p:sp>
      <p:pic>
        <p:nvPicPr>
          <p:cNvPr id="3" name="图片 2">
            <a:extLst>
              <a:ext uri="{FF2B5EF4-FFF2-40B4-BE49-F238E27FC236}">
                <a16:creationId xmlns:a16="http://schemas.microsoft.com/office/drawing/2014/main" id="{4BA9D4C4-BC4C-C7F5-AB98-0D4376487A74}"/>
              </a:ext>
            </a:extLst>
          </p:cNvPr>
          <p:cNvPicPr>
            <a:picLocks noChangeAspect="1"/>
          </p:cNvPicPr>
          <p:nvPr/>
        </p:nvPicPr>
        <p:blipFill rotWithShape="1">
          <a:blip r:embed="rId3"/>
          <a:srcRect l="321" t="53845"/>
          <a:stretch/>
        </p:blipFill>
        <p:spPr>
          <a:xfrm>
            <a:off x="479323" y="2152719"/>
            <a:ext cx="11519902" cy="2212572"/>
          </a:xfrm>
          <a:prstGeom prst="rect">
            <a:avLst/>
          </a:prstGeom>
        </p:spPr>
      </p:pic>
      <p:sp>
        <p:nvSpPr>
          <p:cNvPr id="5" name="文本框 4">
            <a:extLst>
              <a:ext uri="{FF2B5EF4-FFF2-40B4-BE49-F238E27FC236}">
                <a16:creationId xmlns:a16="http://schemas.microsoft.com/office/drawing/2014/main" id="{60B1B7A2-DA0E-A2D2-41D1-9B4CBBFF6688}"/>
              </a:ext>
            </a:extLst>
          </p:cNvPr>
          <p:cNvSpPr txBox="1"/>
          <p:nvPr/>
        </p:nvSpPr>
        <p:spPr>
          <a:xfrm>
            <a:off x="1355538" y="1369783"/>
            <a:ext cx="1445460"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2.</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VS-Net</a:t>
            </a:r>
            <a:endParaRPr kumimoji="1" lang="zh-CN" altLang="en-US" sz="2400" b="1" dirty="0">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C54EFB95-A9E7-267C-F315-554E11668A97}"/>
              </a:ext>
            </a:extLst>
          </p:cNvPr>
          <p:cNvSpPr/>
          <p:nvPr/>
        </p:nvSpPr>
        <p:spPr>
          <a:xfrm>
            <a:off x="6897983" y="2255659"/>
            <a:ext cx="1136072" cy="90054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 name="组合 10">
            <a:extLst>
              <a:ext uri="{FF2B5EF4-FFF2-40B4-BE49-F238E27FC236}">
                <a16:creationId xmlns:a16="http://schemas.microsoft.com/office/drawing/2014/main" id="{1F672BE2-F4D4-6D7D-E7C4-E0CC00C03299}"/>
              </a:ext>
            </a:extLst>
          </p:cNvPr>
          <p:cNvGrpSpPr/>
          <p:nvPr/>
        </p:nvGrpSpPr>
        <p:grpSpPr>
          <a:xfrm>
            <a:off x="932812" y="4415836"/>
            <a:ext cx="7434582" cy="1724885"/>
            <a:chOff x="932812" y="4415836"/>
            <a:chExt cx="7434582" cy="1724885"/>
          </a:xfrm>
        </p:grpSpPr>
        <p:sp>
          <p:nvSpPr>
            <p:cNvPr id="12" name="文本框 11">
              <a:extLst>
                <a:ext uri="{FF2B5EF4-FFF2-40B4-BE49-F238E27FC236}">
                  <a16:creationId xmlns:a16="http://schemas.microsoft.com/office/drawing/2014/main" id="{BEEC22E2-3E3C-B3BC-C899-66F35A3F8AE1}"/>
                </a:ext>
              </a:extLst>
            </p:cNvPr>
            <p:cNvSpPr txBox="1"/>
            <p:nvPr/>
          </p:nvSpPr>
          <p:spPr>
            <a:xfrm>
              <a:off x="945169" y="4415836"/>
              <a:ext cx="7422225" cy="369332"/>
            </a:xfrm>
            <a:prstGeom prst="rect">
              <a:avLst/>
            </a:prstGeom>
            <a:noFill/>
          </p:spPr>
          <p:txBody>
            <a:bodyPr wrap="none" rtlCol="0">
              <a:spAutoFit/>
            </a:bodyPr>
            <a:lstStyle/>
            <a:p>
              <a:r>
                <a:rPr lang="zh-CN" altLang="en-US"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en" altLang="zh-CN" i="0" dirty="0" err="1">
                  <a:solidFill>
                    <a:schemeClr val="tx1">
                      <a:lumMod val="50000"/>
                      <a:lumOff val="50000"/>
                    </a:schemeClr>
                  </a:solidFill>
                  <a:effectLst/>
                  <a:latin typeface="Microsoft YaHei" panose="020B0503020204020204" pitchFamily="34" charset="-122"/>
                  <a:ea typeface="Microsoft YaHei" panose="020B0503020204020204" pitchFamily="34" charset="-122"/>
                </a:rPr>
                <a:t>i</a:t>
              </a:r>
              <a:r>
                <a:rPr lang="zh-CN" altLang="en"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zh-CN" altLang="en-US" i="0" dirty="0">
                  <a:solidFill>
                    <a:schemeClr val="tx1">
                      <a:lumMod val="50000"/>
                      <a:lumOff val="50000"/>
                    </a:schemeClr>
                  </a:solidFill>
                  <a:effectLst/>
                  <a:latin typeface="Microsoft YaHei" panose="020B0503020204020204" pitchFamily="34" charset="-122"/>
                  <a:ea typeface="Microsoft YaHei" panose="020B0503020204020204" pitchFamily="34" charset="-122"/>
                </a:rPr>
                <a:t> 通过计算任何两个关键帧之间的欧几里得距离获得距离向量集</a:t>
              </a:r>
              <a:r>
                <a:rPr lang="en" altLang="zh-CN" i="0" dirty="0">
                  <a:solidFill>
                    <a:schemeClr val="tx1">
                      <a:lumMod val="50000"/>
                      <a:lumOff val="50000"/>
                    </a:schemeClr>
                  </a:solidFill>
                  <a:effectLst/>
                  <a:latin typeface="Microsoft YaHei" panose="020B0503020204020204" pitchFamily="34" charset="-122"/>
                  <a:ea typeface="Microsoft YaHei" panose="020B0503020204020204" pitchFamily="34" charset="-122"/>
                </a:rPr>
                <a:t>z</a:t>
              </a:r>
              <a:r>
                <a:rPr lang="zh-CN" altLang="en-US" dirty="0">
                  <a:solidFill>
                    <a:schemeClr val="tx1">
                      <a:lumMod val="50000"/>
                      <a:lumOff val="50000"/>
                    </a:schemeClr>
                  </a:solidFill>
                  <a:latin typeface="Microsoft YaHei" panose="020B0503020204020204" pitchFamily="34" charset="-122"/>
                  <a:ea typeface="Microsoft YaHei" panose="020B0503020204020204" pitchFamily="34" charset="-122"/>
                </a:rPr>
                <a:t>；</a:t>
              </a:r>
              <a:endParaRPr kumimoji="1" lang="zh-CN" altLang="en-US"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FBB82A86-6E21-104F-9BA3-F46AFD955C74}"/>
                </a:ext>
              </a:extLst>
            </p:cNvPr>
            <p:cNvSpPr txBox="1"/>
            <p:nvPr/>
          </p:nvSpPr>
          <p:spPr>
            <a:xfrm>
              <a:off x="945169" y="4835713"/>
              <a:ext cx="5150769" cy="369332"/>
            </a:xfrm>
            <a:prstGeom prst="rect">
              <a:avLst/>
            </a:prstGeom>
            <a:noFill/>
          </p:spPr>
          <p:txBody>
            <a:bodyPr wrap="none" rtlCol="0">
              <a:spAutoFit/>
            </a:bodyPr>
            <a:lstStyle/>
            <a:p>
              <a:r>
                <a:rPr lang="zh-CN" altLang="en" i="0" dirty="0">
                  <a:effectLst/>
                  <a:latin typeface="Microsoft YaHei" panose="020B0503020204020204" pitchFamily="34" charset="-122"/>
                  <a:ea typeface="Microsoft YaHei" panose="020B0503020204020204" pitchFamily="34" charset="-122"/>
                </a:rPr>
                <a:t>（</a:t>
              </a:r>
              <a:r>
                <a:rPr lang="en" altLang="zh-CN" i="0" dirty="0">
                  <a:effectLst/>
                  <a:latin typeface="Microsoft YaHei" panose="020B0503020204020204" pitchFamily="34" charset="-122"/>
                  <a:ea typeface="Microsoft YaHei" panose="020B0503020204020204" pitchFamily="34" charset="-122"/>
                </a:rPr>
                <a:t>ii</a:t>
              </a:r>
              <a:r>
                <a:rPr lang="zh-CN" altLang="en" i="0" dirty="0">
                  <a:effectLst/>
                  <a:latin typeface="Microsoft YaHei" panose="020B0503020204020204" pitchFamily="34" charset="-122"/>
                  <a:ea typeface="Microsoft YaHei" panose="020B0503020204020204" pitchFamily="34" charset="-122"/>
                </a:rPr>
                <a:t>）</a:t>
              </a:r>
              <a:r>
                <a:rPr lang="zh-CN" altLang="en-US" i="0" dirty="0">
                  <a:effectLst/>
                  <a:latin typeface="Microsoft YaHei" panose="020B0503020204020204" pitchFamily="34" charset="-122"/>
                  <a:ea typeface="Microsoft YaHei" panose="020B0503020204020204" pitchFamily="34" charset="-122"/>
                </a:rPr>
                <a:t> 将集合</a:t>
              </a:r>
              <a:r>
                <a:rPr lang="en" altLang="zh-CN" i="0" dirty="0">
                  <a:effectLst/>
                  <a:latin typeface="Microsoft YaHei" panose="020B0503020204020204" pitchFamily="34" charset="-122"/>
                  <a:ea typeface="Microsoft YaHei" panose="020B0503020204020204" pitchFamily="34" charset="-122"/>
                </a:rPr>
                <a:t>z</a:t>
              </a:r>
              <a:r>
                <a:rPr lang="zh-CN" altLang="en-US" i="0" dirty="0">
                  <a:effectLst/>
                  <a:latin typeface="Microsoft YaHei" panose="020B0503020204020204" pitchFamily="34" charset="-122"/>
                  <a:ea typeface="Microsoft YaHei" panose="020B0503020204020204" pitchFamily="34" charset="-122"/>
                </a:rPr>
                <a:t>输入到密集层中以输出标量集</a:t>
              </a:r>
              <a:r>
                <a:rPr lang="en" altLang="zh-CN" dirty="0">
                  <a:latin typeface="Andale Mono" panose="020B0509000000000004" pitchFamily="49" charset="0"/>
                  <a:ea typeface="Microsoft YaHei" panose="020B0503020204020204" pitchFamily="34" charset="-122"/>
                  <a:cs typeface="Arial" panose="020B0604020202020204" pitchFamily="34" charset="0"/>
                </a:rPr>
                <a:t>l</a:t>
              </a:r>
              <a:r>
                <a:rPr lang="en" altLang="zh-CN" dirty="0">
                  <a:solidFill>
                    <a:schemeClr val="tx1">
                      <a:lumMod val="50000"/>
                      <a:lumOff val="50000"/>
                    </a:schemeClr>
                  </a:solidFill>
                  <a:latin typeface="Andale Mono" panose="020B0509000000000004" pitchFamily="49" charset="0"/>
                  <a:ea typeface="Microsoft YaHei" panose="020B0503020204020204" pitchFamily="34" charset="-122"/>
                  <a:cs typeface="Arial" panose="020B0604020202020204" pitchFamily="34" charset="0"/>
                </a:rPr>
                <a:t> </a:t>
              </a:r>
              <a:r>
                <a:rPr lang="zh-CN" altLang="en-US" i="0" dirty="0">
                  <a:effectLst/>
                  <a:latin typeface="Microsoft YaHei" panose="020B0503020204020204" pitchFamily="34" charset="-122"/>
                  <a:ea typeface="Microsoft YaHei" panose="020B0503020204020204" pitchFamily="34" charset="-122"/>
                </a:rPr>
                <a:t>；</a:t>
              </a:r>
              <a:endParaRPr kumimoji="1" lang="zh-CN" altLang="en-US" dirty="0">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14077D5E-A95D-D71F-91A5-3BBE93C43FF2}"/>
                </a:ext>
              </a:extLst>
            </p:cNvPr>
            <p:cNvSpPr txBox="1"/>
            <p:nvPr/>
          </p:nvSpPr>
          <p:spPr>
            <a:xfrm>
              <a:off x="932812" y="5303551"/>
              <a:ext cx="6394699" cy="369332"/>
            </a:xfrm>
            <a:prstGeom prst="rect">
              <a:avLst/>
            </a:prstGeom>
            <a:noFill/>
          </p:spPr>
          <p:txBody>
            <a:bodyPr wrap="none" rtlCol="0">
              <a:spAutoFit/>
            </a:bodyPr>
            <a:lstStyle/>
            <a:p>
              <a:r>
                <a:rPr lang="zh-CN" altLang="e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en" altLang="zh-C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iii</a:t>
              </a:r>
              <a:r>
                <a:rPr lang="zh-CN" altLang="e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zh-CN" altLang="en-US"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将集合</a:t>
              </a:r>
              <a:r>
                <a:rPr lang="en" altLang="zh-C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l</a:t>
              </a:r>
              <a:r>
                <a:rPr lang="zh-CN" altLang="en-US"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输入到</a:t>
              </a:r>
              <a:r>
                <a:rPr lang="en" altLang="zh-C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sigmoid</a:t>
              </a:r>
              <a:r>
                <a:rPr lang="zh-CN" altLang="en-US"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函数中以输出相应的比较矩阵；</a:t>
              </a:r>
              <a:endParaRPr kumimoji="1" lang="zh-CN" altLang="en-US"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6D85E5AF-FF43-748D-39E5-0AD5A0CCCC42}"/>
                </a:ext>
              </a:extLst>
            </p:cNvPr>
            <p:cNvSpPr txBox="1"/>
            <p:nvPr/>
          </p:nvSpPr>
          <p:spPr>
            <a:xfrm>
              <a:off x="932812" y="5771389"/>
              <a:ext cx="5639685" cy="369332"/>
            </a:xfrm>
            <a:prstGeom prst="rect">
              <a:avLst/>
            </a:prstGeom>
            <a:noFill/>
          </p:spPr>
          <p:txBody>
            <a:bodyPr wrap="none" rtlCol="0">
              <a:spAutoFit/>
            </a:bodyPr>
            <a:lstStyle/>
            <a:p>
              <a:r>
                <a:rPr lang="zh-CN" altLang="en-US"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en" altLang="zh-C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iv</a:t>
              </a:r>
              <a:r>
                <a:rPr lang="zh-CN" altLang="e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zh-CN" altLang="en-US"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使用</a:t>
              </a:r>
              <a:r>
                <a:rPr lang="en" altLang="zh-C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BFS</a:t>
              </a:r>
              <a:r>
                <a:rPr lang="zh-CN" altLang="en-US"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来聚类比较矩阵以输出关键视频剪辑。</a:t>
              </a:r>
              <a:endParaRPr kumimoji="1" lang="en-US" altLang="zh-CN"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3179714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C974E03C-A514-62D0-78A0-7DAEA7602637}"/>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模型设计</a:t>
            </a:r>
            <a:endParaRPr kumimoji="1" lang="zh-CN" altLang="en-US" b="1" dirty="0">
              <a:latin typeface="Microsoft YaHei" panose="020B0503020204020204" pitchFamily="34" charset="-122"/>
              <a:ea typeface="Microsoft YaHei" panose="020B0503020204020204" pitchFamily="34" charset="-122"/>
            </a:endParaRPr>
          </a:p>
        </p:txBody>
      </p:sp>
      <p:sp>
        <p:nvSpPr>
          <p:cNvPr id="2" name="灯片编号占位符 1">
            <a:extLst>
              <a:ext uri="{FF2B5EF4-FFF2-40B4-BE49-F238E27FC236}">
                <a16:creationId xmlns:a16="http://schemas.microsoft.com/office/drawing/2014/main" id="{0C8C7D99-D4A8-0264-E862-B12B9AC74288}"/>
              </a:ext>
            </a:extLst>
          </p:cNvPr>
          <p:cNvSpPr>
            <a:spLocks noGrp="1"/>
          </p:cNvSpPr>
          <p:nvPr>
            <p:ph type="sldNum" sz="quarter" idx="12"/>
          </p:nvPr>
        </p:nvSpPr>
        <p:spPr/>
        <p:txBody>
          <a:bodyPr/>
          <a:lstStyle/>
          <a:p>
            <a:fld id="{3F4BF8B4-7599-AE40-BB26-5D086B29C9EF}" type="slidenum">
              <a:rPr kumimoji="1" lang="zh-CN" altLang="en-US" smtClean="0"/>
              <a:t>26</a:t>
            </a:fld>
            <a:endParaRPr kumimoji="1" lang="zh-CN" altLang="en-US"/>
          </a:p>
        </p:txBody>
      </p:sp>
      <p:pic>
        <p:nvPicPr>
          <p:cNvPr id="3" name="图片 2">
            <a:extLst>
              <a:ext uri="{FF2B5EF4-FFF2-40B4-BE49-F238E27FC236}">
                <a16:creationId xmlns:a16="http://schemas.microsoft.com/office/drawing/2014/main" id="{4BA9D4C4-BC4C-C7F5-AB98-0D4376487A74}"/>
              </a:ext>
            </a:extLst>
          </p:cNvPr>
          <p:cNvPicPr>
            <a:picLocks noChangeAspect="1"/>
          </p:cNvPicPr>
          <p:nvPr/>
        </p:nvPicPr>
        <p:blipFill rotWithShape="1">
          <a:blip r:embed="rId3"/>
          <a:srcRect l="321" t="53845"/>
          <a:stretch/>
        </p:blipFill>
        <p:spPr>
          <a:xfrm>
            <a:off x="479323" y="2152719"/>
            <a:ext cx="11519902" cy="2212572"/>
          </a:xfrm>
          <a:prstGeom prst="rect">
            <a:avLst/>
          </a:prstGeom>
        </p:spPr>
      </p:pic>
      <p:sp>
        <p:nvSpPr>
          <p:cNvPr id="5" name="文本框 4">
            <a:extLst>
              <a:ext uri="{FF2B5EF4-FFF2-40B4-BE49-F238E27FC236}">
                <a16:creationId xmlns:a16="http://schemas.microsoft.com/office/drawing/2014/main" id="{60B1B7A2-DA0E-A2D2-41D1-9B4CBBFF6688}"/>
              </a:ext>
            </a:extLst>
          </p:cNvPr>
          <p:cNvSpPr txBox="1"/>
          <p:nvPr/>
        </p:nvSpPr>
        <p:spPr>
          <a:xfrm>
            <a:off x="1355538" y="1369783"/>
            <a:ext cx="1445460"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2.</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VS-Net</a:t>
            </a:r>
            <a:endParaRPr kumimoji="1" lang="zh-CN" altLang="en-US" sz="2400" b="1" dirty="0">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C54EFB95-A9E7-267C-F315-554E11668A97}"/>
              </a:ext>
            </a:extLst>
          </p:cNvPr>
          <p:cNvSpPr/>
          <p:nvPr/>
        </p:nvSpPr>
        <p:spPr>
          <a:xfrm>
            <a:off x="8452463" y="2255659"/>
            <a:ext cx="1136072" cy="90054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 name="组合 9">
            <a:extLst>
              <a:ext uri="{FF2B5EF4-FFF2-40B4-BE49-F238E27FC236}">
                <a16:creationId xmlns:a16="http://schemas.microsoft.com/office/drawing/2014/main" id="{67ABE6B8-DADD-1709-A43B-79F79D8F74D8}"/>
              </a:ext>
            </a:extLst>
          </p:cNvPr>
          <p:cNvGrpSpPr/>
          <p:nvPr/>
        </p:nvGrpSpPr>
        <p:grpSpPr>
          <a:xfrm>
            <a:off x="932812" y="4415836"/>
            <a:ext cx="7434582" cy="1724885"/>
            <a:chOff x="932812" y="4415836"/>
            <a:chExt cx="7434582" cy="1724885"/>
          </a:xfrm>
        </p:grpSpPr>
        <p:sp>
          <p:nvSpPr>
            <p:cNvPr id="11" name="文本框 10">
              <a:extLst>
                <a:ext uri="{FF2B5EF4-FFF2-40B4-BE49-F238E27FC236}">
                  <a16:creationId xmlns:a16="http://schemas.microsoft.com/office/drawing/2014/main" id="{85FCE340-68BA-36A7-B9AD-555EA9B7D536}"/>
                </a:ext>
              </a:extLst>
            </p:cNvPr>
            <p:cNvSpPr txBox="1"/>
            <p:nvPr/>
          </p:nvSpPr>
          <p:spPr>
            <a:xfrm>
              <a:off x="945169" y="4415836"/>
              <a:ext cx="7422225" cy="369332"/>
            </a:xfrm>
            <a:prstGeom prst="rect">
              <a:avLst/>
            </a:prstGeom>
            <a:noFill/>
          </p:spPr>
          <p:txBody>
            <a:bodyPr wrap="none" rtlCol="0">
              <a:spAutoFit/>
            </a:bodyPr>
            <a:lstStyle/>
            <a:p>
              <a:r>
                <a:rPr lang="zh-CN" altLang="en-US"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en" altLang="zh-CN" i="0" dirty="0" err="1">
                  <a:solidFill>
                    <a:schemeClr val="tx1">
                      <a:lumMod val="50000"/>
                      <a:lumOff val="50000"/>
                    </a:schemeClr>
                  </a:solidFill>
                  <a:effectLst/>
                  <a:latin typeface="Microsoft YaHei" panose="020B0503020204020204" pitchFamily="34" charset="-122"/>
                  <a:ea typeface="Microsoft YaHei" panose="020B0503020204020204" pitchFamily="34" charset="-122"/>
                </a:rPr>
                <a:t>i</a:t>
              </a:r>
              <a:r>
                <a:rPr lang="zh-CN" altLang="en"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zh-CN" altLang="en-US" i="0" dirty="0">
                  <a:solidFill>
                    <a:schemeClr val="tx1">
                      <a:lumMod val="50000"/>
                      <a:lumOff val="50000"/>
                    </a:schemeClr>
                  </a:solidFill>
                  <a:effectLst/>
                  <a:latin typeface="Microsoft YaHei" panose="020B0503020204020204" pitchFamily="34" charset="-122"/>
                  <a:ea typeface="Microsoft YaHei" panose="020B0503020204020204" pitchFamily="34" charset="-122"/>
                </a:rPr>
                <a:t> 通过计算任何两个关键帧之间的欧几里得距离获得距离向量集</a:t>
              </a:r>
              <a:r>
                <a:rPr lang="en" altLang="zh-CN" i="0" dirty="0">
                  <a:solidFill>
                    <a:schemeClr val="tx1">
                      <a:lumMod val="50000"/>
                      <a:lumOff val="50000"/>
                    </a:schemeClr>
                  </a:solidFill>
                  <a:effectLst/>
                  <a:latin typeface="Microsoft YaHei" panose="020B0503020204020204" pitchFamily="34" charset="-122"/>
                  <a:ea typeface="Microsoft YaHei" panose="020B0503020204020204" pitchFamily="34" charset="-122"/>
                </a:rPr>
                <a:t>z</a:t>
              </a:r>
              <a:r>
                <a:rPr lang="zh-CN" altLang="en-US" dirty="0">
                  <a:solidFill>
                    <a:schemeClr val="tx1">
                      <a:lumMod val="50000"/>
                      <a:lumOff val="50000"/>
                    </a:schemeClr>
                  </a:solidFill>
                  <a:latin typeface="Microsoft YaHei" panose="020B0503020204020204" pitchFamily="34" charset="-122"/>
                  <a:ea typeface="Microsoft YaHei" panose="020B0503020204020204" pitchFamily="34" charset="-122"/>
                </a:rPr>
                <a:t>；</a:t>
              </a:r>
              <a:endParaRPr kumimoji="1" lang="zh-CN" altLang="en-US"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423168BF-E8A0-9A45-6FE0-D09FAC687F07}"/>
                </a:ext>
              </a:extLst>
            </p:cNvPr>
            <p:cNvSpPr txBox="1"/>
            <p:nvPr/>
          </p:nvSpPr>
          <p:spPr>
            <a:xfrm>
              <a:off x="945169" y="4835713"/>
              <a:ext cx="5150769" cy="369332"/>
            </a:xfrm>
            <a:prstGeom prst="rect">
              <a:avLst/>
            </a:prstGeom>
            <a:noFill/>
          </p:spPr>
          <p:txBody>
            <a:bodyPr wrap="none" rtlCol="0">
              <a:spAutoFit/>
            </a:bodyPr>
            <a:lstStyle/>
            <a:p>
              <a:r>
                <a:rPr lang="zh-CN" altLang="en"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en" altLang="zh-CN" i="0" dirty="0">
                  <a:solidFill>
                    <a:schemeClr val="tx1">
                      <a:lumMod val="50000"/>
                      <a:lumOff val="50000"/>
                    </a:schemeClr>
                  </a:solidFill>
                  <a:effectLst/>
                  <a:latin typeface="Microsoft YaHei" panose="020B0503020204020204" pitchFamily="34" charset="-122"/>
                  <a:ea typeface="Microsoft YaHei" panose="020B0503020204020204" pitchFamily="34" charset="-122"/>
                </a:rPr>
                <a:t>ii</a:t>
              </a:r>
              <a:r>
                <a:rPr lang="zh-CN" altLang="en"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zh-CN" altLang="en-US" i="0" dirty="0">
                  <a:solidFill>
                    <a:schemeClr val="tx1">
                      <a:lumMod val="50000"/>
                      <a:lumOff val="50000"/>
                    </a:schemeClr>
                  </a:solidFill>
                  <a:effectLst/>
                  <a:latin typeface="Microsoft YaHei" panose="020B0503020204020204" pitchFamily="34" charset="-122"/>
                  <a:ea typeface="Microsoft YaHei" panose="020B0503020204020204" pitchFamily="34" charset="-122"/>
                </a:rPr>
                <a:t> 将集合</a:t>
              </a:r>
              <a:r>
                <a:rPr lang="en" altLang="zh-CN" i="0" dirty="0">
                  <a:solidFill>
                    <a:schemeClr val="tx1">
                      <a:lumMod val="50000"/>
                      <a:lumOff val="50000"/>
                    </a:schemeClr>
                  </a:solidFill>
                  <a:effectLst/>
                  <a:latin typeface="Microsoft YaHei" panose="020B0503020204020204" pitchFamily="34" charset="-122"/>
                  <a:ea typeface="Microsoft YaHei" panose="020B0503020204020204" pitchFamily="34" charset="-122"/>
                </a:rPr>
                <a:t>z</a:t>
              </a:r>
              <a:r>
                <a:rPr lang="zh-CN" altLang="en-US" i="0" dirty="0">
                  <a:solidFill>
                    <a:schemeClr val="tx1">
                      <a:lumMod val="50000"/>
                      <a:lumOff val="50000"/>
                    </a:schemeClr>
                  </a:solidFill>
                  <a:effectLst/>
                  <a:latin typeface="Microsoft YaHei" panose="020B0503020204020204" pitchFamily="34" charset="-122"/>
                  <a:ea typeface="Microsoft YaHei" panose="020B0503020204020204" pitchFamily="34" charset="-122"/>
                </a:rPr>
                <a:t>输入到密集层中以输出标量集</a:t>
              </a:r>
              <a:r>
                <a:rPr lang="en" altLang="zh-CN" dirty="0">
                  <a:solidFill>
                    <a:schemeClr val="tx1">
                      <a:lumMod val="50000"/>
                      <a:lumOff val="50000"/>
                    </a:schemeClr>
                  </a:solidFill>
                  <a:latin typeface="Andale Mono" panose="020B0509000000000004" pitchFamily="49" charset="0"/>
                  <a:ea typeface="Microsoft YaHei" panose="020B0503020204020204" pitchFamily="34" charset="-122"/>
                  <a:cs typeface="Arial" panose="020B0604020202020204" pitchFamily="34" charset="0"/>
                </a:rPr>
                <a:t>l </a:t>
              </a:r>
              <a:r>
                <a:rPr lang="zh-CN" altLang="en-US"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endParaRPr kumimoji="1" lang="zh-CN" altLang="en-US"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F177ACAD-D83A-5852-F11D-4E3BFE86146D}"/>
                </a:ext>
              </a:extLst>
            </p:cNvPr>
            <p:cNvSpPr txBox="1"/>
            <p:nvPr/>
          </p:nvSpPr>
          <p:spPr>
            <a:xfrm>
              <a:off x="932812" y="5303551"/>
              <a:ext cx="6394699" cy="369332"/>
            </a:xfrm>
            <a:prstGeom prst="rect">
              <a:avLst/>
            </a:prstGeom>
            <a:noFill/>
          </p:spPr>
          <p:txBody>
            <a:bodyPr wrap="none" rtlCol="0">
              <a:spAutoFit/>
            </a:bodyPr>
            <a:lstStyle/>
            <a:p>
              <a:r>
                <a:rPr lang="zh-CN" altLang="en" b="0" i="0" dirty="0">
                  <a:effectLst/>
                  <a:latin typeface="Microsoft YaHei" panose="020B0503020204020204" pitchFamily="34" charset="-122"/>
                  <a:ea typeface="Microsoft YaHei" panose="020B0503020204020204" pitchFamily="34" charset="-122"/>
                </a:rPr>
                <a:t>（</a:t>
              </a:r>
              <a:r>
                <a:rPr lang="en" altLang="zh-CN" b="0" i="0" dirty="0">
                  <a:effectLst/>
                  <a:latin typeface="Microsoft YaHei" panose="020B0503020204020204" pitchFamily="34" charset="-122"/>
                  <a:ea typeface="Microsoft YaHei" panose="020B0503020204020204" pitchFamily="34" charset="-122"/>
                </a:rPr>
                <a:t>iii</a:t>
              </a:r>
              <a:r>
                <a:rPr lang="zh-CN" altLang="en" b="0" i="0" dirty="0">
                  <a:effectLst/>
                  <a:latin typeface="Microsoft YaHei" panose="020B0503020204020204" pitchFamily="34" charset="-122"/>
                  <a:ea typeface="Microsoft YaHei" panose="020B0503020204020204" pitchFamily="34" charset="-122"/>
                </a:rPr>
                <a:t>）</a:t>
              </a:r>
              <a:r>
                <a:rPr lang="zh-CN" altLang="en-US" b="0" i="0" dirty="0">
                  <a:effectLst/>
                  <a:latin typeface="Microsoft YaHei" panose="020B0503020204020204" pitchFamily="34" charset="-122"/>
                  <a:ea typeface="Microsoft YaHei" panose="020B0503020204020204" pitchFamily="34" charset="-122"/>
                </a:rPr>
                <a:t>将集合</a:t>
              </a:r>
              <a:r>
                <a:rPr lang="en" altLang="zh-CN" b="0" i="0" dirty="0">
                  <a:effectLst/>
                  <a:latin typeface="Microsoft YaHei" panose="020B0503020204020204" pitchFamily="34" charset="-122"/>
                  <a:ea typeface="Microsoft YaHei" panose="020B0503020204020204" pitchFamily="34" charset="-122"/>
                </a:rPr>
                <a:t>l</a:t>
              </a:r>
              <a:r>
                <a:rPr lang="zh-CN" altLang="en-US" b="0" i="0" dirty="0">
                  <a:effectLst/>
                  <a:latin typeface="Microsoft YaHei" panose="020B0503020204020204" pitchFamily="34" charset="-122"/>
                  <a:ea typeface="Microsoft YaHei" panose="020B0503020204020204" pitchFamily="34" charset="-122"/>
                </a:rPr>
                <a:t>输入到</a:t>
              </a:r>
              <a:r>
                <a:rPr lang="en" altLang="zh-CN" b="0" i="0" dirty="0">
                  <a:effectLst/>
                  <a:latin typeface="Microsoft YaHei" panose="020B0503020204020204" pitchFamily="34" charset="-122"/>
                  <a:ea typeface="Microsoft YaHei" panose="020B0503020204020204" pitchFamily="34" charset="-122"/>
                </a:rPr>
                <a:t>sigmoid</a:t>
              </a:r>
              <a:r>
                <a:rPr lang="zh-CN" altLang="en-US" b="0" i="0" dirty="0">
                  <a:effectLst/>
                  <a:latin typeface="Microsoft YaHei" panose="020B0503020204020204" pitchFamily="34" charset="-122"/>
                  <a:ea typeface="Microsoft YaHei" panose="020B0503020204020204" pitchFamily="34" charset="-122"/>
                </a:rPr>
                <a:t>函数中以输出相应的比较矩阵；</a:t>
              </a:r>
              <a:endParaRPr kumimoji="1" lang="zh-CN" altLang="en-US" dirty="0">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EA594F8B-5CFA-71EE-0A68-96812BCCC37A}"/>
                </a:ext>
              </a:extLst>
            </p:cNvPr>
            <p:cNvSpPr txBox="1"/>
            <p:nvPr/>
          </p:nvSpPr>
          <p:spPr>
            <a:xfrm>
              <a:off x="932812" y="5771389"/>
              <a:ext cx="5639685" cy="369332"/>
            </a:xfrm>
            <a:prstGeom prst="rect">
              <a:avLst/>
            </a:prstGeom>
            <a:noFill/>
          </p:spPr>
          <p:txBody>
            <a:bodyPr wrap="none" rtlCol="0">
              <a:spAutoFit/>
            </a:bodyPr>
            <a:lstStyle/>
            <a:p>
              <a:r>
                <a:rPr lang="zh-CN" altLang="en-US"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en" altLang="zh-C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iv</a:t>
              </a:r>
              <a:r>
                <a:rPr lang="zh-CN" altLang="e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zh-CN" altLang="en-US"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使用</a:t>
              </a:r>
              <a:r>
                <a:rPr lang="en" altLang="zh-C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BFS</a:t>
              </a:r>
              <a:r>
                <a:rPr lang="zh-CN" altLang="en-US"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来聚类比较矩阵以输出关键视频剪辑。</a:t>
              </a:r>
              <a:endParaRPr kumimoji="1" lang="en-US" altLang="zh-CN"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2012307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C974E03C-A514-62D0-78A0-7DAEA7602637}"/>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模型设计</a:t>
            </a:r>
            <a:endParaRPr kumimoji="1" lang="zh-CN" altLang="en-US" b="1" dirty="0">
              <a:latin typeface="Microsoft YaHei" panose="020B0503020204020204" pitchFamily="34" charset="-122"/>
              <a:ea typeface="Microsoft YaHei" panose="020B0503020204020204" pitchFamily="34" charset="-122"/>
            </a:endParaRPr>
          </a:p>
        </p:txBody>
      </p:sp>
      <p:sp>
        <p:nvSpPr>
          <p:cNvPr id="2" name="灯片编号占位符 1">
            <a:extLst>
              <a:ext uri="{FF2B5EF4-FFF2-40B4-BE49-F238E27FC236}">
                <a16:creationId xmlns:a16="http://schemas.microsoft.com/office/drawing/2014/main" id="{0C8C7D99-D4A8-0264-E862-B12B9AC74288}"/>
              </a:ext>
            </a:extLst>
          </p:cNvPr>
          <p:cNvSpPr>
            <a:spLocks noGrp="1"/>
          </p:cNvSpPr>
          <p:nvPr>
            <p:ph type="sldNum" sz="quarter" idx="12"/>
          </p:nvPr>
        </p:nvSpPr>
        <p:spPr/>
        <p:txBody>
          <a:bodyPr/>
          <a:lstStyle/>
          <a:p>
            <a:fld id="{3F4BF8B4-7599-AE40-BB26-5D086B29C9EF}" type="slidenum">
              <a:rPr kumimoji="1" lang="zh-CN" altLang="en-US" smtClean="0"/>
              <a:t>27</a:t>
            </a:fld>
            <a:endParaRPr kumimoji="1" lang="zh-CN" altLang="en-US"/>
          </a:p>
        </p:txBody>
      </p:sp>
      <p:pic>
        <p:nvPicPr>
          <p:cNvPr id="3" name="图片 2">
            <a:extLst>
              <a:ext uri="{FF2B5EF4-FFF2-40B4-BE49-F238E27FC236}">
                <a16:creationId xmlns:a16="http://schemas.microsoft.com/office/drawing/2014/main" id="{4BA9D4C4-BC4C-C7F5-AB98-0D4376487A74}"/>
              </a:ext>
            </a:extLst>
          </p:cNvPr>
          <p:cNvPicPr>
            <a:picLocks noChangeAspect="1"/>
          </p:cNvPicPr>
          <p:nvPr/>
        </p:nvPicPr>
        <p:blipFill rotWithShape="1">
          <a:blip r:embed="rId3"/>
          <a:srcRect l="321" t="53845"/>
          <a:stretch/>
        </p:blipFill>
        <p:spPr>
          <a:xfrm>
            <a:off x="479323" y="2152719"/>
            <a:ext cx="11519902" cy="2212572"/>
          </a:xfrm>
          <a:prstGeom prst="rect">
            <a:avLst/>
          </a:prstGeom>
        </p:spPr>
      </p:pic>
      <p:sp>
        <p:nvSpPr>
          <p:cNvPr id="5" name="文本框 4">
            <a:extLst>
              <a:ext uri="{FF2B5EF4-FFF2-40B4-BE49-F238E27FC236}">
                <a16:creationId xmlns:a16="http://schemas.microsoft.com/office/drawing/2014/main" id="{60B1B7A2-DA0E-A2D2-41D1-9B4CBBFF6688}"/>
              </a:ext>
            </a:extLst>
          </p:cNvPr>
          <p:cNvSpPr txBox="1"/>
          <p:nvPr/>
        </p:nvSpPr>
        <p:spPr>
          <a:xfrm>
            <a:off x="1355538" y="1369783"/>
            <a:ext cx="1445460"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2.</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VS-Net</a:t>
            </a:r>
            <a:endParaRPr kumimoji="1" lang="zh-CN" altLang="en-US" sz="2400" b="1" dirty="0">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C54EFB95-A9E7-267C-F315-554E11668A97}"/>
              </a:ext>
            </a:extLst>
          </p:cNvPr>
          <p:cNvSpPr/>
          <p:nvPr/>
        </p:nvSpPr>
        <p:spPr>
          <a:xfrm>
            <a:off x="10084032" y="2255659"/>
            <a:ext cx="1136072" cy="90054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10" name="组合 9">
            <a:extLst>
              <a:ext uri="{FF2B5EF4-FFF2-40B4-BE49-F238E27FC236}">
                <a16:creationId xmlns:a16="http://schemas.microsoft.com/office/drawing/2014/main" id="{2BE70EE7-A9E9-57E8-9712-D516DDA81C0B}"/>
              </a:ext>
            </a:extLst>
          </p:cNvPr>
          <p:cNvGrpSpPr/>
          <p:nvPr/>
        </p:nvGrpSpPr>
        <p:grpSpPr>
          <a:xfrm>
            <a:off x="932812" y="4415836"/>
            <a:ext cx="7434582" cy="1724885"/>
            <a:chOff x="932812" y="4415836"/>
            <a:chExt cx="7434582" cy="1724885"/>
          </a:xfrm>
        </p:grpSpPr>
        <p:sp>
          <p:nvSpPr>
            <p:cNvPr id="11" name="文本框 10">
              <a:extLst>
                <a:ext uri="{FF2B5EF4-FFF2-40B4-BE49-F238E27FC236}">
                  <a16:creationId xmlns:a16="http://schemas.microsoft.com/office/drawing/2014/main" id="{C75952A2-AEEB-DCDA-3F14-3D3EA7843348}"/>
                </a:ext>
              </a:extLst>
            </p:cNvPr>
            <p:cNvSpPr txBox="1"/>
            <p:nvPr/>
          </p:nvSpPr>
          <p:spPr>
            <a:xfrm>
              <a:off x="945169" y="4415836"/>
              <a:ext cx="7422225" cy="369332"/>
            </a:xfrm>
            <a:prstGeom prst="rect">
              <a:avLst/>
            </a:prstGeom>
            <a:noFill/>
          </p:spPr>
          <p:txBody>
            <a:bodyPr wrap="none" rtlCol="0">
              <a:spAutoFit/>
            </a:bodyPr>
            <a:lstStyle/>
            <a:p>
              <a:r>
                <a:rPr lang="zh-CN" altLang="en-US"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en" altLang="zh-CN" i="0" dirty="0" err="1">
                  <a:solidFill>
                    <a:schemeClr val="tx1">
                      <a:lumMod val="50000"/>
                      <a:lumOff val="50000"/>
                    </a:schemeClr>
                  </a:solidFill>
                  <a:effectLst/>
                  <a:latin typeface="Microsoft YaHei" panose="020B0503020204020204" pitchFamily="34" charset="-122"/>
                  <a:ea typeface="Microsoft YaHei" panose="020B0503020204020204" pitchFamily="34" charset="-122"/>
                </a:rPr>
                <a:t>i</a:t>
              </a:r>
              <a:r>
                <a:rPr lang="zh-CN" altLang="en"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zh-CN" altLang="en-US" i="0" dirty="0">
                  <a:solidFill>
                    <a:schemeClr val="tx1">
                      <a:lumMod val="50000"/>
                      <a:lumOff val="50000"/>
                    </a:schemeClr>
                  </a:solidFill>
                  <a:effectLst/>
                  <a:latin typeface="Microsoft YaHei" panose="020B0503020204020204" pitchFamily="34" charset="-122"/>
                  <a:ea typeface="Microsoft YaHei" panose="020B0503020204020204" pitchFamily="34" charset="-122"/>
                </a:rPr>
                <a:t> 通过计算任何两个关键帧之间的欧几里得距离获得距离向量集</a:t>
              </a:r>
              <a:r>
                <a:rPr lang="en" altLang="zh-CN" i="0" dirty="0">
                  <a:solidFill>
                    <a:schemeClr val="tx1">
                      <a:lumMod val="50000"/>
                      <a:lumOff val="50000"/>
                    </a:schemeClr>
                  </a:solidFill>
                  <a:effectLst/>
                  <a:latin typeface="Microsoft YaHei" panose="020B0503020204020204" pitchFamily="34" charset="-122"/>
                  <a:ea typeface="Microsoft YaHei" panose="020B0503020204020204" pitchFamily="34" charset="-122"/>
                </a:rPr>
                <a:t>z</a:t>
              </a:r>
              <a:r>
                <a:rPr lang="zh-CN" altLang="en-US" dirty="0">
                  <a:solidFill>
                    <a:schemeClr val="tx1">
                      <a:lumMod val="50000"/>
                      <a:lumOff val="50000"/>
                    </a:schemeClr>
                  </a:solidFill>
                  <a:latin typeface="Microsoft YaHei" panose="020B0503020204020204" pitchFamily="34" charset="-122"/>
                  <a:ea typeface="Microsoft YaHei" panose="020B0503020204020204" pitchFamily="34" charset="-122"/>
                </a:rPr>
                <a:t>；</a:t>
              </a:r>
              <a:endParaRPr kumimoji="1" lang="zh-CN" altLang="en-US"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CA13B96E-5541-8D5B-F2B2-871463554A6B}"/>
                </a:ext>
              </a:extLst>
            </p:cNvPr>
            <p:cNvSpPr txBox="1"/>
            <p:nvPr/>
          </p:nvSpPr>
          <p:spPr>
            <a:xfrm>
              <a:off x="945169" y="4835713"/>
              <a:ext cx="5150769" cy="369332"/>
            </a:xfrm>
            <a:prstGeom prst="rect">
              <a:avLst/>
            </a:prstGeom>
            <a:noFill/>
          </p:spPr>
          <p:txBody>
            <a:bodyPr wrap="none" rtlCol="0">
              <a:spAutoFit/>
            </a:bodyPr>
            <a:lstStyle/>
            <a:p>
              <a:r>
                <a:rPr lang="zh-CN" altLang="en"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en" altLang="zh-CN" i="0" dirty="0">
                  <a:solidFill>
                    <a:schemeClr val="tx1">
                      <a:lumMod val="50000"/>
                      <a:lumOff val="50000"/>
                    </a:schemeClr>
                  </a:solidFill>
                  <a:effectLst/>
                  <a:latin typeface="Microsoft YaHei" panose="020B0503020204020204" pitchFamily="34" charset="-122"/>
                  <a:ea typeface="Microsoft YaHei" panose="020B0503020204020204" pitchFamily="34" charset="-122"/>
                </a:rPr>
                <a:t>ii</a:t>
              </a:r>
              <a:r>
                <a:rPr lang="zh-CN" altLang="en"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zh-CN" altLang="en-US" i="0" dirty="0">
                  <a:solidFill>
                    <a:schemeClr val="tx1">
                      <a:lumMod val="50000"/>
                      <a:lumOff val="50000"/>
                    </a:schemeClr>
                  </a:solidFill>
                  <a:effectLst/>
                  <a:latin typeface="Microsoft YaHei" panose="020B0503020204020204" pitchFamily="34" charset="-122"/>
                  <a:ea typeface="Microsoft YaHei" panose="020B0503020204020204" pitchFamily="34" charset="-122"/>
                </a:rPr>
                <a:t> 将集合</a:t>
              </a:r>
              <a:r>
                <a:rPr lang="en" altLang="zh-CN" i="0" dirty="0">
                  <a:solidFill>
                    <a:schemeClr val="tx1">
                      <a:lumMod val="50000"/>
                      <a:lumOff val="50000"/>
                    </a:schemeClr>
                  </a:solidFill>
                  <a:effectLst/>
                  <a:latin typeface="Microsoft YaHei" panose="020B0503020204020204" pitchFamily="34" charset="-122"/>
                  <a:ea typeface="Microsoft YaHei" panose="020B0503020204020204" pitchFamily="34" charset="-122"/>
                </a:rPr>
                <a:t>z</a:t>
              </a:r>
              <a:r>
                <a:rPr lang="zh-CN" altLang="en-US" i="0" dirty="0">
                  <a:solidFill>
                    <a:schemeClr val="tx1">
                      <a:lumMod val="50000"/>
                      <a:lumOff val="50000"/>
                    </a:schemeClr>
                  </a:solidFill>
                  <a:effectLst/>
                  <a:latin typeface="Microsoft YaHei" panose="020B0503020204020204" pitchFamily="34" charset="-122"/>
                  <a:ea typeface="Microsoft YaHei" panose="020B0503020204020204" pitchFamily="34" charset="-122"/>
                </a:rPr>
                <a:t>输入到密集层中以输出标量集</a:t>
              </a:r>
              <a:r>
                <a:rPr lang="en" altLang="zh-CN" dirty="0">
                  <a:solidFill>
                    <a:schemeClr val="tx1">
                      <a:lumMod val="50000"/>
                      <a:lumOff val="50000"/>
                    </a:schemeClr>
                  </a:solidFill>
                  <a:latin typeface="Andale Mono" panose="020B0509000000000004" pitchFamily="49" charset="0"/>
                  <a:ea typeface="Microsoft YaHei" panose="020B0503020204020204" pitchFamily="34" charset="-122"/>
                  <a:cs typeface="Arial" panose="020B0604020202020204" pitchFamily="34" charset="0"/>
                </a:rPr>
                <a:t>l </a:t>
              </a:r>
              <a:r>
                <a:rPr lang="zh-CN" altLang="en-US"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endParaRPr kumimoji="1" lang="zh-CN" altLang="en-US"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2E2286CC-BD52-DC2F-8DB8-7512038667CC}"/>
                </a:ext>
              </a:extLst>
            </p:cNvPr>
            <p:cNvSpPr txBox="1"/>
            <p:nvPr/>
          </p:nvSpPr>
          <p:spPr>
            <a:xfrm>
              <a:off x="932812" y="5303551"/>
              <a:ext cx="6394699" cy="369332"/>
            </a:xfrm>
            <a:prstGeom prst="rect">
              <a:avLst/>
            </a:prstGeom>
            <a:noFill/>
          </p:spPr>
          <p:txBody>
            <a:bodyPr wrap="none" rtlCol="0">
              <a:spAutoFit/>
            </a:bodyPr>
            <a:lstStyle/>
            <a:p>
              <a:r>
                <a:rPr lang="zh-CN" altLang="e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en" altLang="zh-C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iii</a:t>
              </a:r>
              <a:r>
                <a:rPr lang="zh-CN" altLang="e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zh-CN" altLang="en-US"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将集合</a:t>
              </a:r>
              <a:r>
                <a:rPr lang="en" altLang="zh-C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l</a:t>
              </a:r>
              <a:r>
                <a:rPr lang="zh-CN" altLang="en-US"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输入到</a:t>
              </a:r>
              <a:r>
                <a:rPr lang="en" altLang="zh-C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sigmoid</a:t>
              </a:r>
              <a:r>
                <a:rPr lang="zh-CN" altLang="en-US"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函数中以输出相应的比较矩阵；</a:t>
              </a:r>
              <a:endParaRPr kumimoji="1" lang="zh-CN" altLang="en-US"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0E4CF084-49B8-919F-55B7-27498892B5DE}"/>
                </a:ext>
              </a:extLst>
            </p:cNvPr>
            <p:cNvSpPr txBox="1"/>
            <p:nvPr/>
          </p:nvSpPr>
          <p:spPr>
            <a:xfrm>
              <a:off x="932812" y="5771389"/>
              <a:ext cx="5639685" cy="369332"/>
            </a:xfrm>
            <a:prstGeom prst="rect">
              <a:avLst/>
            </a:prstGeom>
            <a:noFill/>
          </p:spPr>
          <p:txBody>
            <a:bodyPr wrap="none" rtlCol="0">
              <a:spAutoFit/>
            </a:bodyPr>
            <a:lstStyle/>
            <a:p>
              <a:r>
                <a:rPr lang="zh-CN" altLang="en-US" b="0" i="0" dirty="0">
                  <a:effectLst/>
                  <a:latin typeface="Microsoft YaHei" panose="020B0503020204020204" pitchFamily="34" charset="-122"/>
                  <a:ea typeface="Microsoft YaHei" panose="020B0503020204020204" pitchFamily="34" charset="-122"/>
                </a:rPr>
                <a:t>（</a:t>
              </a:r>
              <a:r>
                <a:rPr lang="en" altLang="zh-CN" b="0" i="0" dirty="0">
                  <a:effectLst/>
                  <a:latin typeface="Microsoft YaHei" panose="020B0503020204020204" pitchFamily="34" charset="-122"/>
                  <a:ea typeface="Microsoft YaHei" panose="020B0503020204020204" pitchFamily="34" charset="-122"/>
                </a:rPr>
                <a:t>iv</a:t>
              </a:r>
              <a:r>
                <a:rPr lang="zh-CN" altLang="en" b="0" i="0" dirty="0">
                  <a:effectLst/>
                  <a:latin typeface="Microsoft YaHei" panose="020B0503020204020204" pitchFamily="34" charset="-122"/>
                  <a:ea typeface="Microsoft YaHei" panose="020B0503020204020204" pitchFamily="34" charset="-122"/>
                </a:rPr>
                <a:t>）</a:t>
              </a:r>
              <a:r>
                <a:rPr lang="zh-CN" altLang="en-US" b="0" i="0" dirty="0">
                  <a:effectLst/>
                  <a:latin typeface="Microsoft YaHei" panose="020B0503020204020204" pitchFamily="34" charset="-122"/>
                  <a:ea typeface="Microsoft YaHei" panose="020B0503020204020204" pitchFamily="34" charset="-122"/>
                </a:rPr>
                <a:t>使用</a:t>
              </a:r>
              <a:r>
                <a:rPr lang="en" altLang="zh-CN" b="0" i="0" dirty="0">
                  <a:effectLst/>
                  <a:latin typeface="Microsoft YaHei" panose="020B0503020204020204" pitchFamily="34" charset="-122"/>
                  <a:ea typeface="Microsoft YaHei" panose="020B0503020204020204" pitchFamily="34" charset="-122"/>
                </a:rPr>
                <a:t>BFS</a:t>
              </a:r>
              <a:r>
                <a:rPr lang="zh-CN" altLang="en-US" b="0" i="0" dirty="0">
                  <a:effectLst/>
                  <a:latin typeface="Microsoft YaHei" panose="020B0503020204020204" pitchFamily="34" charset="-122"/>
                  <a:ea typeface="Microsoft YaHei" panose="020B0503020204020204" pitchFamily="34" charset="-122"/>
                </a:rPr>
                <a:t>来聚类比较矩阵以输出关键视频剪辑。</a:t>
              </a:r>
              <a:endParaRPr kumimoji="1" lang="en-US" altLang="zh-CN" dirty="0">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1882433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C974E03C-A514-62D0-78A0-7DAEA7602637}"/>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模型设计</a:t>
            </a:r>
            <a:endParaRPr kumimoji="1" lang="zh-CN" altLang="en-US" b="1" dirty="0">
              <a:latin typeface="Microsoft YaHei" panose="020B0503020204020204" pitchFamily="34" charset="-122"/>
              <a:ea typeface="Microsoft YaHei" panose="020B0503020204020204" pitchFamily="34" charset="-122"/>
            </a:endParaRPr>
          </a:p>
        </p:txBody>
      </p:sp>
      <p:sp>
        <p:nvSpPr>
          <p:cNvPr id="2" name="灯片编号占位符 1">
            <a:extLst>
              <a:ext uri="{FF2B5EF4-FFF2-40B4-BE49-F238E27FC236}">
                <a16:creationId xmlns:a16="http://schemas.microsoft.com/office/drawing/2014/main" id="{0C8C7D99-D4A8-0264-E862-B12B9AC74288}"/>
              </a:ext>
            </a:extLst>
          </p:cNvPr>
          <p:cNvSpPr>
            <a:spLocks noGrp="1"/>
          </p:cNvSpPr>
          <p:nvPr>
            <p:ph type="sldNum" sz="quarter" idx="12"/>
          </p:nvPr>
        </p:nvSpPr>
        <p:spPr/>
        <p:txBody>
          <a:bodyPr/>
          <a:lstStyle/>
          <a:p>
            <a:fld id="{3F4BF8B4-7599-AE40-BB26-5D086B29C9EF}" type="slidenum">
              <a:rPr kumimoji="1" lang="zh-CN" altLang="en-US" smtClean="0"/>
              <a:t>28</a:t>
            </a:fld>
            <a:endParaRPr kumimoji="1" lang="zh-CN" altLang="en-US"/>
          </a:p>
        </p:txBody>
      </p:sp>
      <p:pic>
        <p:nvPicPr>
          <p:cNvPr id="3" name="图片 2">
            <a:extLst>
              <a:ext uri="{FF2B5EF4-FFF2-40B4-BE49-F238E27FC236}">
                <a16:creationId xmlns:a16="http://schemas.microsoft.com/office/drawing/2014/main" id="{4BA9D4C4-BC4C-C7F5-AB98-0D4376487A74}"/>
              </a:ext>
            </a:extLst>
          </p:cNvPr>
          <p:cNvPicPr>
            <a:picLocks noChangeAspect="1"/>
          </p:cNvPicPr>
          <p:nvPr/>
        </p:nvPicPr>
        <p:blipFill rotWithShape="1">
          <a:blip r:embed="rId3">
            <a:clrChange>
              <a:clrFrom>
                <a:srgbClr val="FFFFFF"/>
              </a:clrFrom>
              <a:clrTo>
                <a:srgbClr val="FFFFFF">
                  <a:alpha val="0"/>
                </a:srgbClr>
              </a:clrTo>
            </a:clrChange>
          </a:blip>
          <a:srcRect l="321" t="53845"/>
          <a:stretch/>
        </p:blipFill>
        <p:spPr>
          <a:xfrm>
            <a:off x="-23151404" y="2152719"/>
            <a:ext cx="11519902" cy="2212572"/>
          </a:xfrm>
          <a:prstGeom prst="rect">
            <a:avLst/>
          </a:prstGeom>
        </p:spPr>
      </p:pic>
      <p:sp>
        <p:nvSpPr>
          <p:cNvPr id="5" name="文本框 4">
            <a:extLst>
              <a:ext uri="{FF2B5EF4-FFF2-40B4-BE49-F238E27FC236}">
                <a16:creationId xmlns:a16="http://schemas.microsoft.com/office/drawing/2014/main" id="{60B1B7A2-DA0E-A2D2-41D1-9B4CBBFF6688}"/>
              </a:ext>
            </a:extLst>
          </p:cNvPr>
          <p:cNvSpPr txBox="1"/>
          <p:nvPr/>
        </p:nvSpPr>
        <p:spPr>
          <a:xfrm>
            <a:off x="1355538" y="1369783"/>
            <a:ext cx="1445460"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2.</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VS-Net</a:t>
            </a:r>
            <a:endParaRPr kumimoji="1" lang="zh-CN" altLang="en-US" sz="2400" b="1"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5A02045A-21A5-6E05-8497-E1553BF8E4E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026921" y="1369783"/>
            <a:ext cx="7667176" cy="5237818"/>
          </a:xfrm>
          <a:prstGeom prst="rect">
            <a:avLst/>
          </a:prstGeom>
        </p:spPr>
      </p:pic>
    </p:spTree>
    <p:extLst>
      <p:ext uri="{BB962C8B-B14F-4D97-AF65-F5344CB8AC3E}">
        <p14:creationId xmlns:p14="http://schemas.microsoft.com/office/powerpoint/2010/main" val="2014355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C974E03C-A514-62D0-78A0-7DAEA7602637}"/>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实验评估</a:t>
            </a:r>
            <a:endParaRPr kumimoji="1" lang="zh-CN" altLang="en-US" b="1" dirty="0">
              <a:latin typeface="Microsoft YaHei" panose="020B0503020204020204" pitchFamily="34" charset="-122"/>
              <a:ea typeface="Microsoft YaHei" panose="020B0503020204020204" pitchFamily="34" charset="-122"/>
            </a:endParaRPr>
          </a:p>
        </p:txBody>
      </p:sp>
      <p:sp>
        <p:nvSpPr>
          <p:cNvPr id="2" name="灯片编号占位符 1">
            <a:extLst>
              <a:ext uri="{FF2B5EF4-FFF2-40B4-BE49-F238E27FC236}">
                <a16:creationId xmlns:a16="http://schemas.microsoft.com/office/drawing/2014/main" id="{1162E14D-4512-DE7F-EFCD-640EDC7C0998}"/>
              </a:ext>
            </a:extLst>
          </p:cNvPr>
          <p:cNvSpPr>
            <a:spLocks noGrp="1"/>
          </p:cNvSpPr>
          <p:nvPr>
            <p:ph type="sldNum" sz="quarter" idx="12"/>
          </p:nvPr>
        </p:nvSpPr>
        <p:spPr/>
        <p:txBody>
          <a:bodyPr/>
          <a:lstStyle/>
          <a:p>
            <a:fld id="{3F4BF8B4-7599-AE40-BB26-5D086B29C9EF}" type="slidenum">
              <a:rPr kumimoji="1" lang="zh-CN" altLang="en-US" smtClean="0"/>
              <a:t>29</a:t>
            </a:fld>
            <a:endParaRPr kumimoji="1" lang="zh-CN" altLang="en-US"/>
          </a:p>
        </p:txBody>
      </p:sp>
      <p:pic>
        <p:nvPicPr>
          <p:cNvPr id="4" name="图片 3">
            <a:extLst>
              <a:ext uri="{FF2B5EF4-FFF2-40B4-BE49-F238E27FC236}">
                <a16:creationId xmlns:a16="http://schemas.microsoft.com/office/drawing/2014/main" id="{A250CC5A-6E7C-02E3-446C-FF6B0A7CB62A}"/>
              </a:ext>
            </a:extLst>
          </p:cNvPr>
          <p:cNvPicPr>
            <a:picLocks noChangeAspect="1"/>
          </p:cNvPicPr>
          <p:nvPr/>
        </p:nvPicPr>
        <p:blipFill>
          <a:blip r:embed="rId3"/>
          <a:stretch>
            <a:fillRect/>
          </a:stretch>
        </p:blipFill>
        <p:spPr>
          <a:xfrm>
            <a:off x="2993768" y="1387614"/>
            <a:ext cx="5616832" cy="4968736"/>
          </a:xfrm>
          <a:prstGeom prst="rect">
            <a:avLst/>
          </a:prstGeom>
        </p:spPr>
      </p:pic>
      <p:sp>
        <p:nvSpPr>
          <p:cNvPr id="10" name="文本框 9">
            <a:extLst>
              <a:ext uri="{FF2B5EF4-FFF2-40B4-BE49-F238E27FC236}">
                <a16:creationId xmlns:a16="http://schemas.microsoft.com/office/drawing/2014/main" id="{F576E097-E0F4-2B29-43FD-0919756BA25A}"/>
              </a:ext>
            </a:extLst>
          </p:cNvPr>
          <p:cNvSpPr txBox="1"/>
          <p:nvPr/>
        </p:nvSpPr>
        <p:spPr>
          <a:xfrm>
            <a:off x="1355538" y="1369783"/>
            <a:ext cx="1723549"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1.</a:t>
            </a:r>
            <a:r>
              <a:rPr kumimoji="1" lang="zh-CN" altLang="en-US" sz="2400" b="1" dirty="0">
                <a:latin typeface="Times New Roman" panose="02020603050405020304" pitchFamily="18" charset="0"/>
                <a:cs typeface="Times New Roman" panose="02020603050405020304" pitchFamily="18" charset="0"/>
              </a:rPr>
              <a:t> 实验装置</a:t>
            </a:r>
          </a:p>
        </p:txBody>
      </p:sp>
    </p:spTree>
    <p:extLst>
      <p:ext uri="{BB962C8B-B14F-4D97-AF65-F5344CB8AC3E}">
        <p14:creationId xmlns:p14="http://schemas.microsoft.com/office/powerpoint/2010/main" val="4046353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C974E03C-A514-62D0-78A0-7DAEA7602637}"/>
              </a:ext>
            </a:extLst>
          </p:cNvPr>
          <p:cNvSpPr txBox="1"/>
          <p:nvPr/>
        </p:nvSpPr>
        <p:spPr>
          <a:xfrm>
            <a:off x="945169" y="479573"/>
            <a:ext cx="1672253"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研究背景</a:t>
            </a:r>
            <a:endParaRPr kumimoji="1" lang="zh-CN" altLang="en-US" b="1"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08B119FF-E459-884F-690D-4D02D4ACCECF}"/>
              </a:ext>
            </a:extLst>
          </p:cNvPr>
          <p:cNvSpPr txBox="1"/>
          <p:nvPr/>
        </p:nvSpPr>
        <p:spPr>
          <a:xfrm>
            <a:off x="945169" y="1325959"/>
            <a:ext cx="10693797" cy="461665"/>
          </a:xfrm>
          <a:prstGeom prst="rect">
            <a:avLst/>
          </a:prstGeom>
          <a:noFill/>
        </p:spPr>
        <p:txBody>
          <a:bodyPr wrap="square" rtlCol="0">
            <a:spAutoFit/>
          </a:bodyPr>
          <a:lstStyle/>
          <a:p>
            <a:r>
              <a:rPr lang="en-US" altLang="zh-CN" sz="2400" b="1" i="0" dirty="0">
                <a:effectLst/>
                <a:latin typeface="Microsoft YaHei" panose="020B0503020204020204" pitchFamily="34" charset="-122"/>
                <a:ea typeface="Microsoft YaHei" panose="020B0503020204020204" pitchFamily="34" charset="-122"/>
              </a:rPr>
              <a:t>1.</a:t>
            </a:r>
            <a:r>
              <a:rPr lang="zh-CN" altLang="en-US" sz="2400" b="1" i="0" dirty="0">
                <a:effectLst/>
                <a:latin typeface="Microsoft YaHei" panose="020B0503020204020204" pitchFamily="34" charset="-122"/>
                <a:ea typeface="Microsoft YaHei" panose="020B0503020204020204" pitchFamily="34" charset="-122"/>
              </a:rPr>
              <a:t>数据量对模型准确性的影响。</a:t>
            </a:r>
            <a:endParaRPr lang="en-US" altLang="zh-CN" sz="2400" b="1" i="0" dirty="0">
              <a:effectLst/>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7067B348-9EC9-52BC-E80E-204321DDB1EA}"/>
              </a:ext>
            </a:extLst>
          </p:cNvPr>
          <p:cNvPicPr>
            <a:picLocks noChangeAspect="1"/>
          </p:cNvPicPr>
          <p:nvPr/>
        </p:nvPicPr>
        <p:blipFill>
          <a:blip r:embed="rId4"/>
          <a:stretch>
            <a:fillRect/>
          </a:stretch>
        </p:blipFill>
        <p:spPr>
          <a:xfrm>
            <a:off x="1307634" y="2415468"/>
            <a:ext cx="2944283" cy="2807020"/>
          </a:xfrm>
          <a:prstGeom prst="rect">
            <a:avLst/>
          </a:prstGeom>
        </p:spPr>
      </p:pic>
      <p:pic>
        <p:nvPicPr>
          <p:cNvPr id="10" name="图片 9">
            <a:extLst>
              <a:ext uri="{FF2B5EF4-FFF2-40B4-BE49-F238E27FC236}">
                <a16:creationId xmlns:a16="http://schemas.microsoft.com/office/drawing/2014/main" id="{29D21FB0-47EC-DF61-5B20-0BC6ECEAFF69}"/>
              </a:ext>
            </a:extLst>
          </p:cNvPr>
          <p:cNvPicPr>
            <a:picLocks noChangeAspect="1"/>
          </p:cNvPicPr>
          <p:nvPr/>
        </p:nvPicPr>
        <p:blipFill>
          <a:blip r:embed="rId5"/>
          <a:stretch>
            <a:fillRect/>
          </a:stretch>
        </p:blipFill>
        <p:spPr>
          <a:xfrm>
            <a:off x="5736954" y="2314794"/>
            <a:ext cx="4694767" cy="3026319"/>
          </a:xfrm>
          <a:prstGeom prst="rect">
            <a:avLst/>
          </a:prstGeom>
        </p:spPr>
      </p:pic>
      <p:sp>
        <p:nvSpPr>
          <p:cNvPr id="11" name="文本框 10">
            <a:extLst>
              <a:ext uri="{FF2B5EF4-FFF2-40B4-BE49-F238E27FC236}">
                <a16:creationId xmlns:a16="http://schemas.microsoft.com/office/drawing/2014/main" id="{CE51E061-C223-ABD3-7667-60C77D5DD069}"/>
              </a:ext>
            </a:extLst>
          </p:cNvPr>
          <p:cNvSpPr txBox="1"/>
          <p:nvPr/>
        </p:nvSpPr>
        <p:spPr>
          <a:xfrm>
            <a:off x="1307634" y="5365912"/>
            <a:ext cx="3464874" cy="1113766"/>
          </a:xfrm>
          <a:prstGeom prst="rect">
            <a:avLst/>
          </a:prstGeom>
          <a:noFill/>
        </p:spPr>
        <p:txBody>
          <a:bodyPr wrap="square" rtlCol="0">
            <a:spAutoFit/>
          </a:bodyPr>
          <a:lstStyle/>
          <a:p>
            <a:pPr>
              <a:lnSpc>
                <a:spcPct val="125000"/>
              </a:lnSpc>
            </a:pPr>
            <a:r>
              <a:rPr lang="en" altLang="zh-CN" dirty="0">
                <a:latin typeface="PingFangSC-Regular" panose="020B0400000000000000" pitchFamily="34" charset="-122"/>
                <a:ea typeface="PingFangSC-Regular" panose="020B0400000000000000" pitchFamily="34" charset="-122"/>
              </a:rPr>
              <a:t>VGG16</a:t>
            </a:r>
            <a:r>
              <a:rPr lang="zh-CN" altLang="en" dirty="0">
                <a:latin typeface="PingFangSC-Regular" panose="020B0400000000000000" pitchFamily="34" charset="-122"/>
                <a:ea typeface="PingFangSC-Regular" panose="020B0400000000000000" pitchFamily="34" charset="-122"/>
              </a:rPr>
              <a:t>，</a:t>
            </a:r>
            <a:r>
              <a:rPr lang="zh-CN" altLang="en-US" dirty="0">
                <a:latin typeface="PingFangSC-Regular" panose="020B0400000000000000" pitchFamily="34" charset="-122"/>
                <a:ea typeface="PingFangSC-Regular" panose="020B0400000000000000" pitchFamily="34" charset="-122"/>
              </a:rPr>
              <a:t>一个通用的活动识别模型，需要</a:t>
            </a:r>
            <a:r>
              <a:rPr lang="en-US" altLang="zh-CN" dirty="0">
                <a:latin typeface="PingFangSC-Regular" panose="020B0400000000000000" pitchFamily="34" charset="-122"/>
                <a:ea typeface="PingFangSC-Regular" panose="020B0400000000000000" pitchFamily="34" charset="-122"/>
              </a:rPr>
              <a:t>50,000</a:t>
            </a:r>
            <a:r>
              <a:rPr lang="zh-CN" altLang="en-US" dirty="0">
                <a:latin typeface="PingFangSC-Regular" panose="020B0400000000000000" pitchFamily="34" charset="-122"/>
                <a:ea typeface="PingFangSC-Regular" panose="020B0400000000000000" pitchFamily="34" charset="-122"/>
              </a:rPr>
              <a:t>帧雷达数据进行训练，以实现令人满意的性能。</a:t>
            </a:r>
          </a:p>
        </p:txBody>
      </p:sp>
      <p:sp>
        <p:nvSpPr>
          <p:cNvPr id="12" name="文本框 11">
            <a:extLst>
              <a:ext uri="{FF2B5EF4-FFF2-40B4-BE49-F238E27FC236}">
                <a16:creationId xmlns:a16="http://schemas.microsoft.com/office/drawing/2014/main" id="{3F8FA01D-5CD0-30C5-4095-01E093508B12}"/>
              </a:ext>
            </a:extLst>
          </p:cNvPr>
          <p:cNvSpPr txBox="1"/>
          <p:nvPr/>
        </p:nvSpPr>
        <p:spPr>
          <a:xfrm>
            <a:off x="5499888" y="5365912"/>
            <a:ext cx="5960592" cy="1099468"/>
          </a:xfrm>
          <a:prstGeom prst="rect">
            <a:avLst/>
          </a:prstGeom>
          <a:noFill/>
        </p:spPr>
        <p:txBody>
          <a:bodyPr wrap="square" rtlCol="0">
            <a:spAutoFit/>
          </a:bodyPr>
          <a:lstStyle/>
          <a:p>
            <a:pPr>
              <a:lnSpc>
                <a:spcPct val="125000"/>
              </a:lnSpc>
            </a:pPr>
            <a:r>
              <a:rPr lang="zh-CN" altLang="en-US" b="0" i="0" dirty="0">
                <a:effectLst/>
                <a:latin typeface="Microsoft YaHei" panose="020B0503020204020204" pitchFamily="34" charset="-122"/>
                <a:ea typeface="Microsoft YaHei" panose="020B0503020204020204" pitchFamily="34" charset="-122"/>
              </a:rPr>
              <a:t>比较传统方法（</a:t>
            </a:r>
            <a:r>
              <a:rPr lang="en-US" altLang="zh-CN" b="0" i="0" dirty="0">
                <a:effectLst/>
                <a:latin typeface="Microsoft YaHei" panose="020B0503020204020204" pitchFamily="34" charset="-122"/>
                <a:ea typeface="Microsoft YaHei" panose="020B0503020204020204" pitchFamily="34" charset="-122"/>
              </a:rPr>
              <a:t>a</a:t>
            </a:r>
            <a:r>
              <a:rPr lang="zh-CN" altLang="en-US" b="0" i="0" dirty="0">
                <a:effectLst/>
                <a:latin typeface="Microsoft YaHei" panose="020B0503020204020204" pitchFamily="34" charset="-122"/>
                <a:ea typeface="Microsoft YaHei" panose="020B0503020204020204" pitchFamily="34" charset="-122"/>
              </a:rPr>
              <a:t>）和基于雷达数据集的深度学习方法（</a:t>
            </a:r>
            <a:r>
              <a:rPr lang="en-US" altLang="zh-CN" b="0" i="0" dirty="0">
                <a:effectLst/>
                <a:latin typeface="Microsoft YaHei" panose="020B0503020204020204" pitchFamily="34" charset="-122"/>
                <a:ea typeface="Microsoft YaHei" panose="020B0503020204020204" pitchFamily="34" charset="-122"/>
              </a:rPr>
              <a:t>b</a:t>
            </a:r>
            <a:r>
              <a:rPr lang="zh-CN" altLang="en" b="0" i="0" dirty="0">
                <a:effectLst/>
                <a:latin typeface="Microsoft YaHei" panose="020B0503020204020204" pitchFamily="34" charset="-122"/>
                <a:ea typeface="Microsoft YaHei" panose="020B0503020204020204" pitchFamily="34" charset="-122"/>
              </a:rPr>
              <a:t>）</a:t>
            </a:r>
            <a:r>
              <a:rPr lang="zh-CN" altLang="en-US" b="0" i="0" dirty="0">
                <a:effectLst/>
                <a:latin typeface="Microsoft YaHei" panose="020B0503020204020204" pitchFamily="34" charset="-122"/>
                <a:ea typeface="Microsoft YaHei" panose="020B0503020204020204" pitchFamily="34" charset="-122"/>
              </a:rPr>
              <a:t>的对象检测性能。当用户数量超过两个时，（</a:t>
            </a:r>
            <a:r>
              <a:rPr lang="en-US" altLang="zh-CN" b="0" i="0" dirty="0">
                <a:effectLst/>
                <a:latin typeface="Microsoft YaHei" panose="020B0503020204020204" pitchFamily="34" charset="-122"/>
                <a:ea typeface="Microsoft YaHei" panose="020B0503020204020204" pitchFamily="34" charset="-122"/>
              </a:rPr>
              <a:t>b</a:t>
            </a:r>
            <a:r>
              <a:rPr lang="zh-CN" altLang="en-US" b="0" i="0" dirty="0">
                <a:effectLst/>
                <a:latin typeface="Microsoft YaHei" panose="020B0503020204020204" pitchFamily="34" charset="-122"/>
                <a:ea typeface="Microsoft YaHei" panose="020B0503020204020204" pitchFamily="34" charset="-122"/>
              </a:rPr>
              <a:t>）具有明显的优势。</a:t>
            </a:r>
            <a:endParaRPr kumimoji="1" lang="zh-CN" altLang="en-US" dirty="0">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DC82E6D4-FCFF-8307-7E4F-67C1B4AF855B}"/>
              </a:ext>
            </a:extLst>
          </p:cNvPr>
          <p:cNvSpPr txBox="1"/>
          <p:nvPr/>
        </p:nvSpPr>
        <p:spPr>
          <a:xfrm>
            <a:off x="1192396" y="1991629"/>
            <a:ext cx="7802136" cy="646331"/>
          </a:xfrm>
          <a:prstGeom prst="rect">
            <a:avLst/>
          </a:prstGeom>
          <a:noFill/>
        </p:spPr>
        <p:txBody>
          <a:bodyPr wrap="none" rtlCol="0">
            <a:spAutoFit/>
          </a:bodyPr>
          <a:lstStyle/>
          <a:p>
            <a:r>
              <a:rPr lang="zh-CN" altLang="en-US" b="0" i="0" dirty="0">
                <a:effectLst/>
                <a:latin typeface="PingFangSC-Regular" panose="020B0400000000000000" pitchFamily="34" charset="-122"/>
                <a:ea typeface="PingFangSC-Regular" panose="020B0400000000000000" pitchFamily="34" charset="-122"/>
              </a:rPr>
              <a:t>基于雷达的人类传感应用需要</a:t>
            </a:r>
            <a:r>
              <a:rPr lang="zh-CN" altLang="en-US" b="1" i="0" dirty="0">
                <a:effectLst/>
                <a:latin typeface="PingFangSC-Regular" panose="020B0400000000000000" pitchFamily="34" charset="-122"/>
                <a:ea typeface="PingFangSC-Regular" panose="020B0400000000000000" pitchFamily="34" charset="-122"/>
              </a:rPr>
              <a:t>大量的训练数据</a:t>
            </a:r>
            <a:r>
              <a:rPr lang="zh-CN" altLang="en-US" b="0" i="0" dirty="0">
                <a:effectLst/>
                <a:latin typeface="PingFangSC-Regular" panose="020B0400000000000000" pitchFamily="34" charset="-122"/>
                <a:ea typeface="PingFangSC-Regular" panose="020B0400000000000000" pitchFamily="34" charset="-122"/>
              </a:rPr>
              <a:t>来探索</a:t>
            </a:r>
            <a:r>
              <a:rPr lang="zh-CN" altLang="en-US" i="0" dirty="0">
                <a:effectLst/>
                <a:latin typeface="PingFangSC-Regular" panose="020B0400000000000000" pitchFamily="34" charset="-122"/>
                <a:ea typeface="PingFangSC-Regular" panose="020B0400000000000000" pitchFamily="34" charset="-122"/>
              </a:rPr>
              <a:t>深度学习模型</a:t>
            </a:r>
            <a:r>
              <a:rPr lang="zh-CN" altLang="en-US" b="0" i="0" dirty="0">
                <a:effectLst/>
                <a:latin typeface="PingFangSC-Regular" panose="020B0400000000000000" pitchFamily="34" charset="-122"/>
                <a:ea typeface="PingFangSC-Regular" panose="020B0400000000000000" pitchFamily="34" charset="-122"/>
              </a:rPr>
              <a:t>的潜力。</a:t>
            </a:r>
            <a:endParaRPr lang="zh-CN" altLang="en-US" dirty="0">
              <a:effectLst/>
              <a:latin typeface="PingFang SC" panose="020B0400000000000000" pitchFamily="34" charset="-122"/>
              <a:ea typeface="PingFang SC" panose="020B0400000000000000" pitchFamily="34" charset="-122"/>
            </a:endParaRPr>
          </a:p>
          <a:p>
            <a:endParaRPr kumimoji="1" lang="zh-CN" altLang="en-US" dirty="0"/>
          </a:p>
        </p:txBody>
      </p:sp>
      <p:sp>
        <p:nvSpPr>
          <p:cNvPr id="3" name="灯片编号占位符 2">
            <a:extLst>
              <a:ext uri="{FF2B5EF4-FFF2-40B4-BE49-F238E27FC236}">
                <a16:creationId xmlns:a16="http://schemas.microsoft.com/office/drawing/2014/main" id="{A6CB5704-7624-DEA4-5B70-B91BABE8697D}"/>
              </a:ext>
            </a:extLst>
          </p:cNvPr>
          <p:cNvSpPr>
            <a:spLocks noGrp="1"/>
          </p:cNvSpPr>
          <p:nvPr>
            <p:ph type="sldNum" sz="quarter" idx="12"/>
          </p:nvPr>
        </p:nvSpPr>
        <p:spPr/>
        <p:txBody>
          <a:bodyPr/>
          <a:lstStyle/>
          <a:p>
            <a:fld id="{3F4BF8B4-7599-AE40-BB26-5D086B29C9EF}" type="slidenum">
              <a:rPr kumimoji="1" lang="zh-CN" altLang="en-US" smtClean="0"/>
              <a:t>3</a:t>
            </a:fld>
            <a:endParaRPr kumimoji="1" lang="zh-CN" altLang="en-US"/>
          </a:p>
        </p:txBody>
      </p:sp>
    </p:spTree>
    <p:extLst>
      <p:ext uri="{BB962C8B-B14F-4D97-AF65-F5344CB8AC3E}">
        <p14:creationId xmlns:p14="http://schemas.microsoft.com/office/powerpoint/2010/main" val="4256636024"/>
      </p:ext>
    </p:extLst>
  </p:cSld>
  <p:clrMapOvr>
    <a:masterClrMapping/>
  </p:clrMapOvr>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灯片编号占位符 1">
            <a:extLst>
              <a:ext uri="{FF2B5EF4-FFF2-40B4-BE49-F238E27FC236}">
                <a16:creationId xmlns:a16="http://schemas.microsoft.com/office/drawing/2014/main" id="{06D3585D-CABD-91D2-9792-1C3B089756EE}"/>
              </a:ext>
            </a:extLst>
          </p:cNvPr>
          <p:cNvSpPr>
            <a:spLocks noGrp="1"/>
          </p:cNvSpPr>
          <p:nvPr>
            <p:ph type="sldNum" sz="quarter" idx="12"/>
          </p:nvPr>
        </p:nvSpPr>
        <p:spPr/>
        <p:txBody>
          <a:bodyPr/>
          <a:lstStyle/>
          <a:p>
            <a:fld id="{3F4BF8B4-7599-AE40-BB26-5D086B29C9EF}" type="slidenum">
              <a:rPr kumimoji="1" lang="zh-CN" altLang="en-US" smtClean="0"/>
              <a:t>30</a:t>
            </a:fld>
            <a:endParaRPr kumimoji="1" lang="zh-CN" altLang="en-US"/>
          </a:p>
        </p:txBody>
      </p:sp>
      <p:sp>
        <p:nvSpPr>
          <p:cNvPr id="3" name="文本框 2">
            <a:extLst>
              <a:ext uri="{FF2B5EF4-FFF2-40B4-BE49-F238E27FC236}">
                <a16:creationId xmlns:a16="http://schemas.microsoft.com/office/drawing/2014/main" id="{9588A8CC-802A-0EDE-30BE-9D859DD85AD3}"/>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实验评估</a:t>
            </a:r>
            <a:endParaRPr kumimoji="1" lang="zh-CN" altLang="en-US" b="1"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FF0F70F1-07A3-DB75-CE21-EC674A03C58E}"/>
              </a:ext>
            </a:extLst>
          </p:cNvPr>
          <p:cNvSpPr txBox="1"/>
          <p:nvPr/>
        </p:nvSpPr>
        <p:spPr>
          <a:xfrm>
            <a:off x="1355538" y="1369783"/>
            <a:ext cx="1723549"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2.</a:t>
            </a:r>
            <a:r>
              <a:rPr kumimoji="1" lang="zh-CN" altLang="en-US" sz="2400" b="1" dirty="0">
                <a:latin typeface="Times New Roman" panose="02020603050405020304" pitchFamily="18" charset="0"/>
                <a:cs typeface="Times New Roman" panose="02020603050405020304" pitchFamily="18" charset="0"/>
              </a:rPr>
              <a:t> 评价标准</a:t>
            </a:r>
          </a:p>
        </p:txBody>
      </p:sp>
      <p:sp>
        <p:nvSpPr>
          <p:cNvPr id="5" name="文本框 4">
            <a:extLst>
              <a:ext uri="{FF2B5EF4-FFF2-40B4-BE49-F238E27FC236}">
                <a16:creationId xmlns:a16="http://schemas.microsoft.com/office/drawing/2014/main" id="{C5A4F96B-3BDE-89B7-A173-6062E1A3BAA5}"/>
              </a:ext>
            </a:extLst>
          </p:cNvPr>
          <p:cNvSpPr txBox="1"/>
          <p:nvPr/>
        </p:nvSpPr>
        <p:spPr>
          <a:xfrm>
            <a:off x="1668162" y="2081226"/>
            <a:ext cx="8081319" cy="293554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平均绝对误差</a:t>
            </a:r>
            <a:r>
              <a:rPr kumimoji="1" lang="en-US" altLang="zh-CN" sz="2400" dirty="0">
                <a:latin typeface="Microsoft YaHei" panose="020B0503020204020204" pitchFamily="34" charset="-122"/>
                <a:ea typeface="Microsoft YaHei" panose="020B0503020204020204" pitchFamily="34" charset="-122"/>
              </a:rPr>
              <a:t>( </a:t>
            </a:r>
            <a:r>
              <a:rPr kumimoji="1" lang="en" altLang="zh-CN" sz="2400" dirty="0">
                <a:latin typeface="Microsoft YaHei" panose="020B0503020204020204" pitchFamily="34" charset="-122"/>
                <a:ea typeface="Microsoft YaHei" panose="020B0503020204020204" pitchFamily="34" charset="-122"/>
              </a:rPr>
              <a:t>Mae )</a:t>
            </a:r>
            <a:r>
              <a:rPr kumimoji="1" lang="zh-CN" altLang="en-US" sz="2400" dirty="0">
                <a:latin typeface="Microsoft YaHei" panose="020B0503020204020204" pitchFamily="34" charset="-122"/>
                <a:ea typeface="Microsoft YaHei" panose="020B0503020204020204" pitchFamily="34" charset="-122"/>
              </a:rPr>
              <a:t>和标准差</a:t>
            </a:r>
            <a:r>
              <a:rPr kumimoji="1" lang="en-US" altLang="zh-CN" sz="2400" dirty="0">
                <a:latin typeface="Microsoft YaHei" panose="020B0503020204020204" pitchFamily="34" charset="-122"/>
                <a:ea typeface="Microsoft YaHei" panose="020B0503020204020204" pitchFamily="34" charset="-122"/>
              </a:rPr>
              <a:t>( </a:t>
            </a:r>
            <a:r>
              <a:rPr kumimoji="1" lang="en" altLang="zh-CN" sz="2400" dirty="0">
                <a:latin typeface="Microsoft YaHei" panose="020B0503020204020204" pitchFamily="34" charset="-122"/>
                <a:ea typeface="Microsoft YaHei" panose="020B0503020204020204" pitchFamily="34" charset="-122"/>
              </a:rPr>
              <a:t>SD )</a:t>
            </a:r>
            <a:endParaRPr kumimoji="1" lang="en-US" altLang="zh-CN" sz="2400" dirty="0">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混淆矩阵</a:t>
            </a:r>
            <a:endParaRPr kumimoji="1" lang="en-US" altLang="zh-CN" sz="2400" dirty="0">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识别精度</a:t>
            </a:r>
            <a:endParaRPr kumimoji="1" lang="en-US" altLang="zh-CN" sz="2400" dirty="0">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检测精度</a:t>
            </a:r>
          </a:p>
        </p:txBody>
      </p:sp>
    </p:spTree>
    <p:extLst>
      <p:ext uri="{BB962C8B-B14F-4D97-AF65-F5344CB8AC3E}">
        <p14:creationId xmlns:p14="http://schemas.microsoft.com/office/powerpoint/2010/main" val="2641512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灯片编号占位符 1">
            <a:extLst>
              <a:ext uri="{FF2B5EF4-FFF2-40B4-BE49-F238E27FC236}">
                <a16:creationId xmlns:a16="http://schemas.microsoft.com/office/drawing/2014/main" id="{06D3585D-CABD-91D2-9792-1C3B089756EE}"/>
              </a:ext>
            </a:extLst>
          </p:cNvPr>
          <p:cNvSpPr>
            <a:spLocks noGrp="1"/>
          </p:cNvSpPr>
          <p:nvPr>
            <p:ph type="sldNum" sz="quarter" idx="12"/>
          </p:nvPr>
        </p:nvSpPr>
        <p:spPr/>
        <p:txBody>
          <a:bodyPr/>
          <a:lstStyle/>
          <a:p>
            <a:fld id="{3F4BF8B4-7599-AE40-BB26-5D086B29C9EF}" type="slidenum">
              <a:rPr kumimoji="1" lang="zh-CN" altLang="en-US" smtClean="0"/>
              <a:t>31</a:t>
            </a:fld>
            <a:endParaRPr kumimoji="1" lang="zh-CN" altLang="en-US"/>
          </a:p>
        </p:txBody>
      </p:sp>
      <p:sp>
        <p:nvSpPr>
          <p:cNvPr id="3" name="文本框 2">
            <a:extLst>
              <a:ext uri="{FF2B5EF4-FFF2-40B4-BE49-F238E27FC236}">
                <a16:creationId xmlns:a16="http://schemas.microsoft.com/office/drawing/2014/main" id="{9588A8CC-802A-0EDE-30BE-9D859DD85AD3}"/>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实验评估</a:t>
            </a:r>
            <a:endParaRPr kumimoji="1" lang="zh-CN" altLang="en-US" b="1"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77463D0A-9F6C-1346-D6E8-20409B688621}"/>
              </a:ext>
            </a:extLst>
          </p:cNvPr>
          <p:cNvSpPr txBox="1"/>
          <p:nvPr/>
        </p:nvSpPr>
        <p:spPr>
          <a:xfrm>
            <a:off x="1355538" y="1369783"/>
            <a:ext cx="1723549"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3.</a:t>
            </a:r>
            <a:r>
              <a:rPr kumimoji="1" lang="zh-CN" altLang="en-US" sz="2400" b="1" dirty="0">
                <a:latin typeface="Times New Roman" panose="02020603050405020304" pitchFamily="18" charset="0"/>
                <a:cs typeface="Times New Roman" panose="02020603050405020304" pitchFamily="18" charset="0"/>
              </a:rPr>
              <a:t> 单人场景</a:t>
            </a:r>
          </a:p>
        </p:txBody>
      </p:sp>
      <p:pic>
        <p:nvPicPr>
          <p:cNvPr id="10" name="图片 9">
            <a:extLst>
              <a:ext uri="{FF2B5EF4-FFF2-40B4-BE49-F238E27FC236}">
                <a16:creationId xmlns:a16="http://schemas.microsoft.com/office/drawing/2014/main" id="{8EB7162A-5B1E-D9A5-3C2B-B07A3BCFCB91}"/>
              </a:ext>
            </a:extLst>
          </p:cNvPr>
          <p:cNvPicPr>
            <a:picLocks noChangeAspect="1"/>
          </p:cNvPicPr>
          <p:nvPr/>
        </p:nvPicPr>
        <p:blipFill>
          <a:blip r:embed="rId3"/>
          <a:stretch>
            <a:fillRect/>
          </a:stretch>
        </p:blipFill>
        <p:spPr>
          <a:xfrm>
            <a:off x="1047029" y="2077320"/>
            <a:ext cx="10097942" cy="3133523"/>
          </a:xfrm>
          <a:prstGeom prst="rect">
            <a:avLst/>
          </a:prstGeom>
        </p:spPr>
      </p:pic>
    </p:spTree>
    <p:extLst>
      <p:ext uri="{BB962C8B-B14F-4D97-AF65-F5344CB8AC3E}">
        <p14:creationId xmlns:p14="http://schemas.microsoft.com/office/powerpoint/2010/main" val="688463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灯片编号占位符 1">
            <a:extLst>
              <a:ext uri="{FF2B5EF4-FFF2-40B4-BE49-F238E27FC236}">
                <a16:creationId xmlns:a16="http://schemas.microsoft.com/office/drawing/2014/main" id="{06D3585D-CABD-91D2-9792-1C3B089756EE}"/>
              </a:ext>
            </a:extLst>
          </p:cNvPr>
          <p:cNvSpPr>
            <a:spLocks noGrp="1"/>
          </p:cNvSpPr>
          <p:nvPr>
            <p:ph type="sldNum" sz="quarter" idx="12"/>
          </p:nvPr>
        </p:nvSpPr>
        <p:spPr/>
        <p:txBody>
          <a:bodyPr/>
          <a:lstStyle/>
          <a:p>
            <a:fld id="{3F4BF8B4-7599-AE40-BB26-5D086B29C9EF}" type="slidenum">
              <a:rPr kumimoji="1" lang="zh-CN" altLang="en-US" smtClean="0"/>
              <a:t>32</a:t>
            </a:fld>
            <a:endParaRPr kumimoji="1" lang="zh-CN" altLang="en-US"/>
          </a:p>
        </p:txBody>
      </p:sp>
      <p:sp>
        <p:nvSpPr>
          <p:cNvPr id="3" name="文本框 2">
            <a:extLst>
              <a:ext uri="{FF2B5EF4-FFF2-40B4-BE49-F238E27FC236}">
                <a16:creationId xmlns:a16="http://schemas.microsoft.com/office/drawing/2014/main" id="{9588A8CC-802A-0EDE-30BE-9D859DD85AD3}"/>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实验评估</a:t>
            </a:r>
            <a:endParaRPr kumimoji="1" lang="zh-CN" altLang="en-US" b="1"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31DD7CBE-F23A-DE61-75E6-25FAAF2D641D}"/>
              </a:ext>
            </a:extLst>
          </p:cNvPr>
          <p:cNvPicPr>
            <a:picLocks noChangeAspect="1"/>
          </p:cNvPicPr>
          <p:nvPr/>
        </p:nvPicPr>
        <p:blipFill>
          <a:blip r:embed="rId3"/>
          <a:stretch>
            <a:fillRect/>
          </a:stretch>
        </p:blipFill>
        <p:spPr>
          <a:xfrm>
            <a:off x="945169" y="1841156"/>
            <a:ext cx="10152749" cy="3603194"/>
          </a:xfrm>
          <a:prstGeom prst="rect">
            <a:avLst/>
          </a:prstGeom>
        </p:spPr>
      </p:pic>
      <p:sp>
        <p:nvSpPr>
          <p:cNvPr id="9" name="文本框 8">
            <a:extLst>
              <a:ext uri="{FF2B5EF4-FFF2-40B4-BE49-F238E27FC236}">
                <a16:creationId xmlns:a16="http://schemas.microsoft.com/office/drawing/2014/main" id="{ED55521D-A532-DCE3-B00B-17A9F3D71F47}"/>
              </a:ext>
            </a:extLst>
          </p:cNvPr>
          <p:cNvSpPr txBox="1"/>
          <p:nvPr/>
        </p:nvSpPr>
        <p:spPr>
          <a:xfrm>
            <a:off x="1355538" y="1369783"/>
            <a:ext cx="1723549"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3.</a:t>
            </a:r>
            <a:r>
              <a:rPr kumimoji="1" lang="zh-CN" altLang="en-US" sz="2400" b="1" dirty="0">
                <a:latin typeface="Times New Roman" panose="02020603050405020304" pitchFamily="18" charset="0"/>
                <a:cs typeface="Times New Roman" panose="02020603050405020304" pitchFamily="18" charset="0"/>
              </a:rPr>
              <a:t> 单人场景</a:t>
            </a:r>
          </a:p>
        </p:txBody>
      </p:sp>
      <p:sp>
        <p:nvSpPr>
          <p:cNvPr id="10" name="文本框 9">
            <a:extLst>
              <a:ext uri="{FF2B5EF4-FFF2-40B4-BE49-F238E27FC236}">
                <a16:creationId xmlns:a16="http://schemas.microsoft.com/office/drawing/2014/main" id="{894C41ED-FB88-371A-02B8-5048FA4A7AA6}"/>
              </a:ext>
            </a:extLst>
          </p:cNvPr>
          <p:cNvSpPr txBox="1"/>
          <p:nvPr/>
        </p:nvSpPr>
        <p:spPr>
          <a:xfrm>
            <a:off x="1663506" y="5571000"/>
            <a:ext cx="8815875" cy="1200329"/>
          </a:xfrm>
          <a:prstGeom prst="rect">
            <a:avLst/>
          </a:prstGeom>
          <a:noFill/>
        </p:spPr>
        <p:txBody>
          <a:bodyPr wrap="none" rtlCol="0">
            <a:spAutoFit/>
          </a:bodyPr>
          <a:lstStyle/>
          <a:p>
            <a:pPr>
              <a:lnSpc>
                <a:spcPct val="150000"/>
              </a:lnSpc>
            </a:pPr>
            <a:r>
              <a:rPr lang="zh-CN" altLang="en-US" b="0" i="0" dirty="0">
                <a:effectLst/>
                <a:latin typeface="PingFangSC-Regular" panose="020B0400000000000000" pitchFamily="34" charset="-122"/>
                <a:ea typeface="PingFangSC-Regular" panose="020B0400000000000000" pitchFamily="34" charset="-122"/>
              </a:rPr>
              <a:t>在</a:t>
            </a:r>
            <a:r>
              <a:rPr lang="en-US" altLang="zh-CN" b="0" i="0" dirty="0">
                <a:effectLst/>
                <a:latin typeface="Helvetica Neue" panose="02000503000000020004" pitchFamily="2" charset="0"/>
                <a:ea typeface="PingFang SC" panose="020B0400000000000000" pitchFamily="34" charset="-122"/>
              </a:rPr>
              <a:t>12</a:t>
            </a:r>
            <a:r>
              <a:rPr lang="zh-CN" altLang="en-US" b="0" i="0" dirty="0">
                <a:effectLst/>
                <a:latin typeface="PingFangSC-Regular" panose="020B0400000000000000" pitchFamily="34" charset="-122"/>
                <a:ea typeface="PingFangSC-Regular" panose="020B0400000000000000" pitchFamily="34" charset="-122"/>
              </a:rPr>
              <a:t>个活动和所有用户中，</a:t>
            </a:r>
            <a:r>
              <a:rPr lang="en" altLang="zh-CN" b="0" i="0" dirty="0">
                <a:effectLst/>
                <a:latin typeface="Helvetica Neue" panose="02000503000000020004" pitchFamily="2" charset="0"/>
                <a:ea typeface="PingFang SC" panose="020B0400000000000000" pitchFamily="34" charset="-122"/>
              </a:rPr>
              <a:t>Midas</a:t>
            </a:r>
            <a:r>
              <a:rPr lang="zh-CN" altLang="en-US" b="0" i="0" dirty="0">
                <a:effectLst/>
                <a:latin typeface="PingFangSC-Regular" panose="020B0400000000000000" pitchFamily="34" charset="-122"/>
                <a:ea typeface="PingFangSC-Regular" panose="020B0400000000000000" pitchFamily="34" charset="-122"/>
              </a:rPr>
              <a:t>实现了</a:t>
            </a:r>
            <a:r>
              <a:rPr lang="en-US" altLang="zh-CN" b="0" i="0" dirty="0">
                <a:effectLst/>
                <a:latin typeface="Helvetica Neue" panose="02000503000000020004" pitchFamily="2" charset="0"/>
                <a:ea typeface="PingFang SC" panose="020B0400000000000000" pitchFamily="34" charset="-122"/>
              </a:rPr>
              <a:t>84.67%</a:t>
            </a:r>
            <a:r>
              <a:rPr lang="zh-CN" altLang="en-US" b="0" i="0" dirty="0">
                <a:effectLst/>
                <a:latin typeface="PingFangSC-Regular" panose="020B0400000000000000" pitchFamily="34" charset="-122"/>
                <a:ea typeface="PingFangSC-Regular" panose="020B0400000000000000" pitchFamily="34" charset="-122"/>
              </a:rPr>
              <a:t>的准确率，比</a:t>
            </a:r>
            <a:r>
              <a:rPr lang="en" altLang="zh-CN" b="0" i="0" dirty="0">
                <a:effectLst/>
                <a:latin typeface="Helvetica Neue" panose="02000503000000020004" pitchFamily="2" charset="0"/>
                <a:ea typeface="PingFang SC" panose="020B0400000000000000" pitchFamily="34" charset="-122"/>
              </a:rPr>
              <a:t>Vid2Doppler</a:t>
            </a:r>
            <a:r>
              <a:rPr lang="zh-CN" altLang="en-US" b="0" i="0" dirty="0">
                <a:effectLst/>
                <a:latin typeface="PingFangSC-Regular" panose="020B0400000000000000" pitchFamily="34" charset="-122"/>
                <a:ea typeface="PingFangSC-Regular" panose="020B0400000000000000" pitchFamily="34" charset="-122"/>
              </a:rPr>
              <a:t>高出</a:t>
            </a:r>
            <a:r>
              <a:rPr lang="en-US" altLang="zh-CN" b="0" i="0" dirty="0">
                <a:effectLst/>
                <a:latin typeface="Helvetica Neue" panose="02000503000000020004" pitchFamily="2" charset="0"/>
                <a:ea typeface="PingFang SC" panose="020B0400000000000000" pitchFamily="34" charset="-122"/>
              </a:rPr>
              <a:t>9%</a:t>
            </a:r>
            <a:r>
              <a:rPr lang="zh-CN" altLang="en-US" b="0" i="0" dirty="0">
                <a:effectLst/>
                <a:latin typeface="Helvetica Neue" panose="02000503000000020004" pitchFamily="2" charset="0"/>
                <a:ea typeface="PingFang SC" panose="020B0400000000000000" pitchFamily="34" charset="-122"/>
              </a:rPr>
              <a:t>，</a:t>
            </a:r>
            <a:endParaRPr lang="en-US" altLang="zh-CN" dirty="0">
              <a:latin typeface="PingFangSC-Regular" panose="020B0400000000000000" pitchFamily="34" charset="-122"/>
              <a:ea typeface="PingFangSC-Regular" panose="020B0400000000000000" pitchFamily="34" charset="-122"/>
            </a:endParaRPr>
          </a:p>
          <a:p>
            <a:pPr>
              <a:lnSpc>
                <a:spcPct val="150000"/>
              </a:lnSpc>
            </a:pPr>
            <a:r>
              <a:rPr lang="zh-CN" altLang="en-US" b="0" i="0" dirty="0">
                <a:effectLst/>
                <a:latin typeface="PingFangSC-Regular" panose="020B0400000000000000" pitchFamily="34" charset="-122"/>
                <a:ea typeface="PingFangSC-Regular" panose="020B0400000000000000" pitchFamily="34" charset="-122"/>
              </a:rPr>
              <a:t>验证了模拟多路径反射和雷达信号衰减的重要性。</a:t>
            </a:r>
            <a:endParaRPr lang="zh-CN" altLang="en-US" dirty="0">
              <a:effectLst/>
              <a:latin typeface="PingFang SC" panose="020B0400000000000000" pitchFamily="34" charset="-122"/>
              <a:ea typeface="PingFang SC" panose="020B0400000000000000" pitchFamily="34" charset="-122"/>
            </a:endParaRPr>
          </a:p>
          <a:p>
            <a:endParaRPr kumimoji="1" lang="zh-CN" altLang="en-US" dirty="0"/>
          </a:p>
        </p:txBody>
      </p:sp>
    </p:spTree>
    <p:extLst>
      <p:ext uri="{BB962C8B-B14F-4D97-AF65-F5344CB8AC3E}">
        <p14:creationId xmlns:p14="http://schemas.microsoft.com/office/powerpoint/2010/main" val="432343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灯片编号占位符 1">
            <a:extLst>
              <a:ext uri="{FF2B5EF4-FFF2-40B4-BE49-F238E27FC236}">
                <a16:creationId xmlns:a16="http://schemas.microsoft.com/office/drawing/2014/main" id="{06D3585D-CABD-91D2-9792-1C3B089756EE}"/>
              </a:ext>
            </a:extLst>
          </p:cNvPr>
          <p:cNvSpPr>
            <a:spLocks noGrp="1"/>
          </p:cNvSpPr>
          <p:nvPr>
            <p:ph type="sldNum" sz="quarter" idx="12"/>
          </p:nvPr>
        </p:nvSpPr>
        <p:spPr/>
        <p:txBody>
          <a:bodyPr/>
          <a:lstStyle/>
          <a:p>
            <a:fld id="{3F4BF8B4-7599-AE40-BB26-5D086B29C9EF}" type="slidenum">
              <a:rPr kumimoji="1" lang="zh-CN" altLang="en-US" smtClean="0"/>
              <a:t>33</a:t>
            </a:fld>
            <a:endParaRPr kumimoji="1" lang="zh-CN" altLang="en-US"/>
          </a:p>
        </p:txBody>
      </p:sp>
      <p:sp>
        <p:nvSpPr>
          <p:cNvPr id="3" name="文本框 2">
            <a:extLst>
              <a:ext uri="{FF2B5EF4-FFF2-40B4-BE49-F238E27FC236}">
                <a16:creationId xmlns:a16="http://schemas.microsoft.com/office/drawing/2014/main" id="{9588A8CC-802A-0EDE-30BE-9D859DD85AD3}"/>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实验评估</a:t>
            </a:r>
            <a:endParaRPr kumimoji="1" lang="zh-CN" altLang="en-US" b="1"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82D88F0F-C6AA-6CB0-FD99-DF49D45C8AE5}"/>
              </a:ext>
            </a:extLst>
          </p:cNvPr>
          <p:cNvPicPr>
            <a:picLocks noChangeAspect="1"/>
          </p:cNvPicPr>
          <p:nvPr/>
        </p:nvPicPr>
        <p:blipFill>
          <a:blip r:embed="rId3"/>
          <a:stretch>
            <a:fillRect/>
          </a:stretch>
        </p:blipFill>
        <p:spPr>
          <a:xfrm>
            <a:off x="1062681" y="2032478"/>
            <a:ext cx="9773614" cy="3655707"/>
          </a:xfrm>
          <a:prstGeom prst="rect">
            <a:avLst/>
          </a:prstGeom>
        </p:spPr>
      </p:pic>
      <p:sp>
        <p:nvSpPr>
          <p:cNvPr id="9" name="文本框 8">
            <a:extLst>
              <a:ext uri="{FF2B5EF4-FFF2-40B4-BE49-F238E27FC236}">
                <a16:creationId xmlns:a16="http://schemas.microsoft.com/office/drawing/2014/main" id="{85786262-2D0F-54DE-D2CB-2283BEDE944C}"/>
              </a:ext>
            </a:extLst>
          </p:cNvPr>
          <p:cNvSpPr txBox="1"/>
          <p:nvPr/>
        </p:nvSpPr>
        <p:spPr>
          <a:xfrm>
            <a:off x="1355538" y="1369783"/>
            <a:ext cx="1723549"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3.</a:t>
            </a:r>
            <a:r>
              <a:rPr kumimoji="1" lang="zh-CN" altLang="en-US" sz="2400" b="1" dirty="0">
                <a:latin typeface="Times New Roman" panose="02020603050405020304" pitchFamily="18" charset="0"/>
                <a:cs typeface="Times New Roman" panose="02020603050405020304" pitchFamily="18" charset="0"/>
              </a:rPr>
              <a:t> 单人场景</a:t>
            </a:r>
          </a:p>
        </p:txBody>
      </p:sp>
    </p:spTree>
    <p:extLst>
      <p:ext uri="{BB962C8B-B14F-4D97-AF65-F5344CB8AC3E}">
        <p14:creationId xmlns:p14="http://schemas.microsoft.com/office/powerpoint/2010/main" val="1546417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灯片编号占位符 1">
            <a:extLst>
              <a:ext uri="{FF2B5EF4-FFF2-40B4-BE49-F238E27FC236}">
                <a16:creationId xmlns:a16="http://schemas.microsoft.com/office/drawing/2014/main" id="{06D3585D-CABD-91D2-9792-1C3B089756EE}"/>
              </a:ext>
            </a:extLst>
          </p:cNvPr>
          <p:cNvSpPr>
            <a:spLocks noGrp="1"/>
          </p:cNvSpPr>
          <p:nvPr>
            <p:ph type="sldNum" sz="quarter" idx="12"/>
          </p:nvPr>
        </p:nvSpPr>
        <p:spPr/>
        <p:txBody>
          <a:bodyPr/>
          <a:lstStyle/>
          <a:p>
            <a:fld id="{3F4BF8B4-7599-AE40-BB26-5D086B29C9EF}" type="slidenum">
              <a:rPr kumimoji="1" lang="zh-CN" altLang="en-US" smtClean="0"/>
              <a:t>34</a:t>
            </a:fld>
            <a:endParaRPr kumimoji="1" lang="zh-CN" altLang="en-US"/>
          </a:p>
        </p:txBody>
      </p:sp>
      <p:sp>
        <p:nvSpPr>
          <p:cNvPr id="3" name="文本框 2">
            <a:extLst>
              <a:ext uri="{FF2B5EF4-FFF2-40B4-BE49-F238E27FC236}">
                <a16:creationId xmlns:a16="http://schemas.microsoft.com/office/drawing/2014/main" id="{9588A8CC-802A-0EDE-30BE-9D859DD85AD3}"/>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实验评估</a:t>
            </a:r>
            <a:endParaRPr kumimoji="1" lang="zh-CN" altLang="en-US" b="1"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9A093000-8939-10F8-C930-1F30CA56B051}"/>
              </a:ext>
            </a:extLst>
          </p:cNvPr>
          <p:cNvPicPr>
            <a:picLocks noChangeAspect="1"/>
          </p:cNvPicPr>
          <p:nvPr/>
        </p:nvPicPr>
        <p:blipFill>
          <a:blip r:embed="rId3"/>
          <a:stretch>
            <a:fillRect/>
          </a:stretch>
        </p:blipFill>
        <p:spPr>
          <a:xfrm>
            <a:off x="1125681" y="1617450"/>
            <a:ext cx="9940638" cy="3766387"/>
          </a:xfrm>
          <a:prstGeom prst="rect">
            <a:avLst/>
          </a:prstGeom>
        </p:spPr>
      </p:pic>
      <p:sp>
        <p:nvSpPr>
          <p:cNvPr id="9" name="文本框 8">
            <a:extLst>
              <a:ext uri="{FF2B5EF4-FFF2-40B4-BE49-F238E27FC236}">
                <a16:creationId xmlns:a16="http://schemas.microsoft.com/office/drawing/2014/main" id="{F7B6A9C6-A7FB-1EC3-C23E-4DFEFACFEC74}"/>
              </a:ext>
            </a:extLst>
          </p:cNvPr>
          <p:cNvSpPr txBox="1"/>
          <p:nvPr/>
        </p:nvSpPr>
        <p:spPr>
          <a:xfrm>
            <a:off x="1355538" y="1369783"/>
            <a:ext cx="1723549"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3.</a:t>
            </a:r>
            <a:r>
              <a:rPr kumimoji="1" lang="zh-CN" altLang="en-US" sz="2400" b="1" dirty="0">
                <a:latin typeface="Times New Roman" panose="02020603050405020304" pitchFamily="18" charset="0"/>
                <a:cs typeface="Times New Roman" panose="02020603050405020304" pitchFamily="18" charset="0"/>
              </a:rPr>
              <a:t> 单人场景</a:t>
            </a:r>
          </a:p>
        </p:txBody>
      </p:sp>
    </p:spTree>
    <p:extLst>
      <p:ext uri="{BB962C8B-B14F-4D97-AF65-F5344CB8AC3E}">
        <p14:creationId xmlns:p14="http://schemas.microsoft.com/office/powerpoint/2010/main" val="3802173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灯片编号占位符 1">
            <a:extLst>
              <a:ext uri="{FF2B5EF4-FFF2-40B4-BE49-F238E27FC236}">
                <a16:creationId xmlns:a16="http://schemas.microsoft.com/office/drawing/2014/main" id="{06D3585D-CABD-91D2-9792-1C3B089756EE}"/>
              </a:ext>
            </a:extLst>
          </p:cNvPr>
          <p:cNvSpPr>
            <a:spLocks noGrp="1"/>
          </p:cNvSpPr>
          <p:nvPr>
            <p:ph type="sldNum" sz="quarter" idx="12"/>
          </p:nvPr>
        </p:nvSpPr>
        <p:spPr/>
        <p:txBody>
          <a:bodyPr/>
          <a:lstStyle/>
          <a:p>
            <a:fld id="{3F4BF8B4-7599-AE40-BB26-5D086B29C9EF}" type="slidenum">
              <a:rPr kumimoji="1" lang="zh-CN" altLang="en-US" smtClean="0"/>
              <a:t>35</a:t>
            </a:fld>
            <a:endParaRPr kumimoji="1" lang="zh-CN" altLang="en-US"/>
          </a:p>
        </p:txBody>
      </p:sp>
      <p:sp>
        <p:nvSpPr>
          <p:cNvPr id="3" name="文本框 2">
            <a:extLst>
              <a:ext uri="{FF2B5EF4-FFF2-40B4-BE49-F238E27FC236}">
                <a16:creationId xmlns:a16="http://schemas.microsoft.com/office/drawing/2014/main" id="{9588A8CC-802A-0EDE-30BE-9D859DD85AD3}"/>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实验评估</a:t>
            </a:r>
            <a:endParaRPr kumimoji="1" lang="zh-CN" altLang="en-US" b="1"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01104311-80E0-4130-B845-E2BA20A12765}"/>
              </a:ext>
            </a:extLst>
          </p:cNvPr>
          <p:cNvSpPr txBox="1"/>
          <p:nvPr/>
        </p:nvSpPr>
        <p:spPr>
          <a:xfrm>
            <a:off x="1355538" y="1369783"/>
            <a:ext cx="1723549"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4.</a:t>
            </a:r>
            <a:r>
              <a:rPr kumimoji="1" lang="zh-CN" altLang="en-US" sz="2400" b="1" dirty="0">
                <a:latin typeface="Times New Roman" panose="02020603050405020304" pitchFamily="18" charset="0"/>
                <a:cs typeface="Times New Roman" panose="02020603050405020304" pitchFamily="18" charset="0"/>
              </a:rPr>
              <a:t> 多人场景</a:t>
            </a:r>
          </a:p>
        </p:txBody>
      </p:sp>
      <p:pic>
        <p:nvPicPr>
          <p:cNvPr id="9" name="图片 8">
            <a:extLst>
              <a:ext uri="{FF2B5EF4-FFF2-40B4-BE49-F238E27FC236}">
                <a16:creationId xmlns:a16="http://schemas.microsoft.com/office/drawing/2014/main" id="{6981C183-DC2D-9861-9A69-662E79159FF8}"/>
              </a:ext>
            </a:extLst>
          </p:cNvPr>
          <p:cNvPicPr>
            <a:picLocks noChangeAspect="1"/>
          </p:cNvPicPr>
          <p:nvPr/>
        </p:nvPicPr>
        <p:blipFill>
          <a:blip r:embed="rId3"/>
          <a:stretch>
            <a:fillRect/>
          </a:stretch>
        </p:blipFill>
        <p:spPr>
          <a:xfrm>
            <a:off x="1340515" y="1983230"/>
            <a:ext cx="9298444" cy="3459268"/>
          </a:xfrm>
          <a:prstGeom prst="rect">
            <a:avLst/>
          </a:prstGeom>
        </p:spPr>
      </p:pic>
    </p:spTree>
    <p:extLst>
      <p:ext uri="{BB962C8B-B14F-4D97-AF65-F5344CB8AC3E}">
        <p14:creationId xmlns:p14="http://schemas.microsoft.com/office/powerpoint/2010/main" val="1921756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灯片编号占位符 1">
            <a:extLst>
              <a:ext uri="{FF2B5EF4-FFF2-40B4-BE49-F238E27FC236}">
                <a16:creationId xmlns:a16="http://schemas.microsoft.com/office/drawing/2014/main" id="{06D3585D-CABD-91D2-9792-1C3B089756EE}"/>
              </a:ext>
            </a:extLst>
          </p:cNvPr>
          <p:cNvSpPr>
            <a:spLocks noGrp="1"/>
          </p:cNvSpPr>
          <p:nvPr>
            <p:ph type="sldNum" sz="quarter" idx="12"/>
          </p:nvPr>
        </p:nvSpPr>
        <p:spPr/>
        <p:txBody>
          <a:bodyPr/>
          <a:lstStyle/>
          <a:p>
            <a:fld id="{3F4BF8B4-7599-AE40-BB26-5D086B29C9EF}" type="slidenum">
              <a:rPr kumimoji="1" lang="zh-CN" altLang="en-US" smtClean="0"/>
              <a:t>36</a:t>
            </a:fld>
            <a:endParaRPr kumimoji="1" lang="zh-CN" altLang="en-US"/>
          </a:p>
        </p:txBody>
      </p:sp>
      <p:sp>
        <p:nvSpPr>
          <p:cNvPr id="3" name="文本框 2">
            <a:extLst>
              <a:ext uri="{FF2B5EF4-FFF2-40B4-BE49-F238E27FC236}">
                <a16:creationId xmlns:a16="http://schemas.microsoft.com/office/drawing/2014/main" id="{9588A8CC-802A-0EDE-30BE-9D859DD85AD3}"/>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实验评估</a:t>
            </a:r>
            <a:endParaRPr kumimoji="1" lang="zh-CN" altLang="en-US" b="1"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1D724C8F-7634-3843-485A-C60957AA3E16}"/>
              </a:ext>
            </a:extLst>
          </p:cNvPr>
          <p:cNvPicPr>
            <a:picLocks noChangeAspect="1"/>
          </p:cNvPicPr>
          <p:nvPr/>
        </p:nvPicPr>
        <p:blipFill>
          <a:blip r:embed="rId3"/>
          <a:stretch>
            <a:fillRect/>
          </a:stretch>
        </p:blipFill>
        <p:spPr>
          <a:xfrm>
            <a:off x="1188888" y="2060494"/>
            <a:ext cx="9814223" cy="3794713"/>
          </a:xfrm>
          <a:prstGeom prst="rect">
            <a:avLst/>
          </a:prstGeom>
        </p:spPr>
      </p:pic>
      <p:sp>
        <p:nvSpPr>
          <p:cNvPr id="9" name="文本框 8">
            <a:extLst>
              <a:ext uri="{FF2B5EF4-FFF2-40B4-BE49-F238E27FC236}">
                <a16:creationId xmlns:a16="http://schemas.microsoft.com/office/drawing/2014/main" id="{9D2CBB83-A290-EFB8-83F0-084A68C608D7}"/>
              </a:ext>
            </a:extLst>
          </p:cNvPr>
          <p:cNvSpPr txBox="1"/>
          <p:nvPr/>
        </p:nvSpPr>
        <p:spPr>
          <a:xfrm>
            <a:off x="1355538" y="1369783"/>
            <a:ext cx="1723549"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4.</a:t>
            </a:r>
            <a:r>
              <a:rPr kumimoji="1" lang="zh-CN" altLang="en-US" sz="2400" b="1" dirty="0">
                <a:latin typeface="Times New Roman" panose="02020603050405020304" pitchFamily="18" charset="0"/>
                <a:cs typeface="Times New Roman" panose="02020603050405020304" pitchFamily="18" charset="0"/>
              </a:rPr>
              <a:t> 多人场景</a:t>
            </a:r>
          </a:p>
        </p:txBody>
      </p:sp>
    </p:spTree>
    <p:extLst>
      <p:ext uri="{BB962C8B-B14F-4D97-AF65-F5344CB8AC3E}">
        <p14:creationId xmlns:p14="http://schemas.microsoft.com/office/powerpoint/2010/main" val="1997462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灯片编号占位符 1">
            <a:extLst>
              <a:ext uri="{FF2B5EF4-FFF2-40B4-BE49-F238E27FC236}">
                <a16:creationId xmlns:a16="http://schemas.microsoft.com/office/drawing/2014/main" id="{06D3585D-CABD-91D2-9792-1C3B089756EE}"/>
              </a:ext>
            </a:extLst>
          </p:cNvPr>
          <p:cNvSpPr>
            <a:spLocks noGrp="1"/>
          </p:cNvSpPr>
          <p:nvPr>
            <p:ph type="sldNum" sz="quarter" idx="12"/>
          </p:nvPr>
        </p:nvSpPr>
        <p:spPr/>
        <p:txBody>
          <a:bodyPr/>
          <a:lstStyle/>
          <a:p>
            <a:fld id="{3F4BF8B4-7599-AE40-BB26-5D086B29C9EF}" type="slidenum">
              <a:rPr kumimoji="1" lang="zh-CN" altLang="en-US" smtClean="0"/>
              <a:t>37</a:t>
            </a:fld>
            <a:endParaRPr kumimoji="1" lang="zh-CN" altLang="en-US"/>
          </a:p>
        </p:txBody>
      </p:sp>
      <p:sp>
        <p:nvSpPr>
          <p:cNvPr id="3" name="文本框 2">
            <a:extLst>
              <a:ext uri="{FF2B5EF4-FFF2-40B4-BE49-F238E27FC236}">
                <a16:creationId xmlns:a16="http://schemas.microsoft.com/office/drawing/2014/main" id="{9588A8CC-802A-0EDE-30BE-9D859DD85AD3}"/>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实验评估</a:t>
            </a:r>
            <a:endParaRPr kumimoji="1" lang="zh-CN" altLang="en-US" b="1"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71EA963E-8D21-6BC0-0CBE-B6698B584401}"/>
              </a:ext>
            </a:extLst>
          </p:cNvPr>
          <p:cNvPicPr>
            <a:picLocks noChangeAspect="1"/>
          </p:cNvPicPr>
          <p:nvPr/>
        </p:nvPicPr>
        <p:blipFill>
          <a:blip r:embed="rId3"/>
          <a:stretch>
            <a:fillRect/>
          </a:stretch>
        </p:blipFill>
        <p:spPr>
          <a:xfrm>
            <a:off x="1322174" y="1936856"/>
            <a:ext cx="9871816" cy="3560029"/>
          </a:xfrm>
          <a:prstGeom prst="rect">
            <a:avLst/>
          </a:prstGeom>
        </p:spPr>
      </p:pic>
      <p:sp>
        <p:nvSpPr>
          <p:cNvPr id="9" name="文本框 8">
            <a:extLst>
              <a:ext uri="{FF2B5EF4-FFF2-40B4-BE49-F238E27FC236}">
                <a16:creationId xmlns:a16="http://schemas.microsoft.com/office/drawing/2014/main" id="{BC00E924-12F1-2AAD-FB0D-1127F31933E9}"/>
              </a:ext>
            </a:extLst>
          </p:cNvPr>
          <p:cNvSpPr txBox="1"/>
          <p:nvPr/>
        </p:nvSpPr>
        <p:spPr>
          <a:xfrm>
            <a:off x="1355538" y="1369783"/>
            <a:ext cx="1723549"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4.</a:t>
            </a:r>
            <a:r>
              <a:rPr kumimoji="1" lang="zh-CN" altLang="en-US" sz="2400" b="1" dirty="0">
                <a:latin typeface="Times New Roman" panose="02020603050405020304" pitchFamily="18" charset="0"/>
                <a:cs typeface="Times New Roman" panose="02020603050405020304" pitchFamily="18" charset="0"/>
              </a:rPr>
              <a:t> 多人场景</a:t>
            </a:r>
          </a:p>
        </p:txBody>
      </p:sp>
    </p:spTree>
    <p:extLst>
      <p:ext uri="{BB962C8B-B14F-4D97-AF65-F5344CB8AC3E}">
        <p14:creationId xmlns:p14="http://schemas.microsoft.com/office/powerpoint/2010/main" val="3465741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灯片编号占位符 1">
            <a:extLst>
              <a:ext uri="{FF2B5EF4-FFF2-40B4-BE49-F238E27FC236}">
                <a16:creationId xmlns:a16="http://schemas.microsoft.com/office/drawing/2014/main" id="{06D3585D-CABD-91D2-9792-1C3B089756EE}"/>
              </a:ext>
            </a:extLst>
          </p:cNvPr>
          <p:cNvSpPr>
            <a:spLocks noGrp="1"/>
          </p:cNvSpPr>
          <p:nvPr>
            <p:ph type="sldNum" sz="quarter" idx="12"/>
          </p:nvPr>
        </p:nvSpPr>
        <p:spPr/>
        <p:txBody>
          <a:bodyPr/>
          <a:lstStyle/>
          <a:p>
            <a:fld id="{3F4BF8B4-7599-AE40-BB26-5D086B29C9EF}" type="slidenum">
              <a:rPr kumimoji="1" lang="zh-CN" altLang="en-US" smtClean="0"/>
              <a:t>38</a:t>
            </a:fld>
            <a:endParaRPr kumimoji="1" lang="zh-CN" altLang="en-US"/>
          </a:p>
        </p:txBody>
      </p:sp>
      <p:sp>
        <p:nvSpPr>
          <p:cNvPr id="3" name="文本框 2">
            <a:extLst>
              <a:ext uri="{FF2B5EF4-FFF2-40B4-BE49-F238E27FC236}">
                <a16:creationId xmlns:a16="http://schemas.microsoft.com/office/drawing/2014/main" id="{9588A8CC-802A-0EDE-30BE-9D859DD85AD3}"/>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实验评估</a:t>
            </a:r>
            <a:endParaRPr kumimoji="1" lang="zh-CN" altLang="en-US" b="1"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8B88BD0B-5ED8-616B-83F5-85A25DC3FE3A}"/>
              </a:ext>
            </a:extLst>
          </p:cNvPr>
          <p:cNvPicPr>
            <a:picLocks noChangeAspect="1"/>
          </p:cNvPicPr>
          <p:nvPr/>
        </p:nvPicPr>
        <p:blipFill>
          <a:blip r:embed="rId3"/>
          <a:stretch>
            <a:fillRect/>
          </a:stretch>
        </p:blipFill>
        <p:spPr>
          <a:xfrm>
            <a:off x="3195232" y="1866393"/>
            <a:ext cx="5415368" cy="4489957"/>
          </a:xfrm>
          <a:prstGeom prst="rect">
            <a:avLst/>
          </a:prstGeom>
        </p:spPr>
      </p:pic>
    </p:spTree>
    <p:extLst>
      <p:ext uri="{BB962C8B-B14F-4D97-AF65-F5344CB8AC3E}">
        <p14:creationId xmlns:p14="http://schemas.microsoft.com/office/powerpoint/2010/main" val="3889312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灯片编号占位符 1">
            <a:extLst>
              <a:ext uri="{FF2B5EF4-FFF2-40B4-BE49-F238E27FC236}">
                <a16:creationId xmlns:a16="http://schemas.microsoft.com/office/drawing/2014/main" id="{06D3585D-CABD-91D2-9792-1C3B089756EE}"/>
              </a:ext>
            </a:extLst>
          </p:cNvPr>
          <p:cNvSpPr>
            <a:spLocks noGrp="1"/>
          </p:cNvSpPr>
          <p:nvPr>
            <p:ph type="sldNum" sz="quarter" idx="12"/>
          </p:nvPr>
        </p:nvSpPr>
        <p:spPr/>
        <p:txBody>
          <a:bodyPr/>
          <a:lstStyle/>
          <a:p>
            <a:fld id="{3F4BF8B4-7599-AE40-BB26-5D086B29C9EF}" type="slidenum">
              <a:rPr kumimoji="1" lang="zh-CN" altLang="en-US" smtClean="0"/>
              <a:t>39</a:t>
            </a:fld>
            <a:endParaRPr kumimoji="1" lang="zh-CN" altLang="en-US"/>
          </a:p>
        </p:txBody>
      </p:sp>
      <p:sp>
        <p:nvSpPr>
          <p:cNvPr id="3" name="文本框 2">
            <a:extLst>
              <a:ext uri="{FF2B5EF4-FFF2-40B4-BE49-F238E27FC236}">
                <a16:creationId xmlns:a16="http://schemas.microsoft.com/office/drawing/2014/main" id="{9588A8CC-802A-0EDE-30BE-9D859DD85AD3}"/>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实验评估</a:t>
            </a:r>
            <a:endParaRPr kumimoji="1" lang="zh-CN" altLang="en-US" b="1"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48FAC5E5-24E5-1230-F714-71997C640AA3}"/>
              </a:ext>
            </a:extLst>
          </p:cNvPr>
          <p:cNvSpPr txBox="1"/>
          <p:nvPr/>
        </p:nvSpPr>
        <p:spPr>
          <a:xfrm>
            <a:off x="1355538" y="1369783"/>
            <a:ext cx="1723549"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5.</a:t>
            </a:r>
            <a:r>
              <a:rPr kumimoji="1" lang="zh-CN" altLang="en-US" sz="2400" b="1" dirty="0">
                <a:latin typeface="Times New Roman" panose="02020603050405020304" pitchFamily="18" charset="0"/>
                <a:cs typeface="Times New Roman" panose="02020603050405020304" pitchFamily="18" charset="0"/>
              </a:rPr>
              <a:t> 消融研究</a:t>
            </a:r>
          </a:p>
        </p:txBody>
      </p:sp>
      <p:sp>
        <p:nvSpPr>
          <p:cNvPr id="9" name="文本框 8">
            <a:extLst>
              <a:ext uri="{FF2B5EF4-FFF2-40B4-BE49-F238E27FC236}">
                <a16:creationId xmlns:a16="http://schemas.microsoft.com/office/drawing/2014/main" id="{7673C1BC-CBDA-FF7D-5B66-8D3CD89FEB8F}"/>
              </a:ext>
            </a:extLst>
          </p:cNvPr>
          <p:cNvSpPr txBox="1"/>
          <p:nvPr/>
        </p:nvSpPr>
        <p:spPr>
          <a:xfrm>
            <a:off x="2051221" y="2120820"/>
            <a:ext cx="4320413" cy="3731214"/>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en-US" altLang="zh-CN" sz="2000" dirty="0">
                <a:latin typeface="Microsoft YaHei" panose="020B0503020204020204" pitchFamily="34" charset="-122"/>
                <a:ea typeface="Microsoft YaHei" panose="020B0503020204020204" pitchFamily="34" charset="-122"/>
              </a:rPr>
              <a:t>VS-Net</a:t>
            </a:r>
          </a:p>
          <a:p>
            <a:pPr marL="285750" indent="-285750">
              <a:lnSpc>
                <a:spcPct val="150000"/>
              </a:lnSpc>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噪声滤波</a:t>
            </a:r>
            <a:endParaRPr kumimoji="1" lang="en-US" altLang="zh-CN" sz="20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人体区域索引算法</a:t>
            </a:r>
            <a:endParaRPr kumimoji="1" lang="en-US" altLang="zh-CN" sz="20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多人类反射模型</a:t>
            </a:r>
            <a:endParaRPr kumimoji="1" lang="en-US" altLang="zh-CN" sz="20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en-US" altLang="zh-CN" sz="2000" dirty="0">
                <a:latin typeface="Microsoft YaHei" panose="020B0503020204020204" pitchFamily="34" charset="-122"/>
                <a:ea typeface="Microsoft YaHei" panose="020B0503020204020204" pitchFamily="34" charset="-122"/>
              </a:rPr>
              <a:t>Transformer</a:t>
            </a:r>
            <a:r>
              <a:rPr kumimoji="1" lang="zh-CN" altLang="en-US" sz="2000" dirty="0">
                <a:latin typeface="Microsoft YaHei" panose="020B0503020204020204" pitchFamily="34" charset="-122"/>
                <a:ea typeface="Microsoft YaHei" panose="020B0503020204020204" pitchFamily="34" charset="-122"/>
              </a:rPr>
              <a:t>模型</a:t>
            </a:r>
            <a:endParaRPr kumimoji="1" lang="en-US" altLang="zh-CN" sz="20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活动识别模型</a:t>
            </a:r>
            <a:endParaRPr kumimoji="1" lang="en-US" altLang="zh-CN" sz="20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视频质量（模糊、障碍物、抖动）</a:t>
            </a:r>
            <a:endParaRPr kumimoji="1" lang="en-US" altLang="zh-CN" sz="20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衰减系数</a:t>
            </a:r>
          </a:p>
        </p:txBody>
      </p:sp>
    </p:spTree>
    <p:extLst>
      <p:ext uri="{BB962C8B-B14F-4D97-AF65-F5344CB8AC3E}">
        <p14:creationId xmlns:p14="http://schemas.microsoft.com/office/powerpoint/2010/main" val="3685188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文本框 1">
            <a:extLst>
              <a:ext uri="{FF2B5EF4-FFF2-40B4-BE49-F238E27FC236}">
                <a16:creationId xmlns:a16="http://schemas.microsoft.com/office/drawing/2014/main" id="{1E151240-5CE5-9E6E-4C73-019DDA0BDB89}"/>
              </a:ext>
            </a:extLst>
          </p:cNvPr>
          <p:cNvSpPr txBox="1"/>
          <p:nvPr/>
        </p:nvSpPr>
        <p:spPr>
          <a:xfrm>
            <a:off x="1959743" y="2259943"/>
            <a:ext cx="6974395" cy="2677656"/>
          </a:xfrm>
          <a:prstGeom prst="rect">
            <a:avLst/>
          </a:prstGeom>
          <a:noFill/>
        </p:spPr>
        <p:txBody>
          <a:bodyPr wrap="square" rtlCol="0">
            <a:spAutoFit/>
          </a:bodyPr>
          <a:lstStyle/>
          <a:p>
            <a:pPr>
              <a:lnSpc>
                <a:spcPct val="150000"/>
              </a:lnSpc>
            </a:pPr>
            <a:r>
              <a:rPr lang="zh-CN" altLang="en-US" sz="2000" b="0" i="0" dirty="0">
                <a:solidFill>
                  <a:srgbClr val="000000"/>
                </a:solidFill>
                <a:effectLst/>
                <a:latin typeface="Microsoft YaHei" panose="020B0503020204020204" pitchFamily="34" charset="-122"/>
                <a:ea typeface="Microsoft YaHei" panose="020B0503020204020204" pitchFamily="34" charset="-122"/>
              </a:rPr>
              <a:t>收集数据极其困难，主要是：</a:t>
            </a:r>
            <a:endParaRPr lang="en-US" altLang="zh-CN" sz="2000" b="0" i="0" dirty="0">
              <a:solidFill>
                <a:srgbClr val="000000"/>
              </a:solidFill>
              <a:effectLst/>
              <a:latin typeface="Microsoft YaHei" panose="020B0503020204020204" pitchFamily="34" charset="-122"/>
              <a:ea typeface="Microsoft YaHei" panose="020B0503020204020204" pitchFamily="34" charset="-122"/>
            </a:endParaRPr>
          </a:p>
          <a:p>
            <a:pPr>
              <a:lnSpc>
                <a:spcPct val="150000"/>
              </a:lnSpc>
            </a:pPr>
            <a:r>
              <a:rPr lang="zh-CN" altLang="en-US" sz="2000" b="0" i="0" dirty="0">
                <a:solidFill>
                  <a:srgbClr val="000000"/>
                </a:solidFill>
                <a:effectLst/>
                <a:latin typeface="Microsoft YaHei" panose="020B0503020204020204" pitchFamily="34" charset="-122"/>
                <a:ea typeface="Microsoft YaHei" panose="020B0503020204020204" pitchFamily="34" charset="-122"/>
              </a:rPr>
              <a:t>（</a:t>
            </a:r>
            <a:r>
              <a:rPr lang="en" altLang="zh-CN" sz="2000" b="0" i="0" dirty="0" err="1">
                <a:solidFill>
                  <a:srgbClr val="000000"/>
                </a:solidFill>
                <a:effectLst/>
                <a:latin typeface="Microsoft YaHei" panose="020B0503020204020204" pitchFamily="34" charset="-122"/>
                <a:ea typeface="Microsoft YaHei" panose="020B0503020204020204" pitchFamily="34" charset="-122"/>
              </a:rPr>
              <a:t>i</a:t>
            </a:r>
            <a:r>
              <a:rPr lang="zh-CN" altLang="en" sz="2000" b="0" i="0" dirty="0">
                <a:solidFill>
                  <a:srgbClr val="000000"/>
                </a:solidFill>
                <a:effectLst/>
                <a:latin typeface="Microsoft YaHei" panose="020B0503020204020204" pitchFamily="34" charset="-122"/>
                <a:ea typeface="Microsoft YaHei" panose="020B0503020204020204" pitchFamily="34" charset="-122"/>
              </a:rPr>
              <a:t>）</a:t>
            </a:r>
            <a:r>
              <a:rPr lang="zh-CN" altLang="en-US" sz="2000" b="0" i="0" dirty="0">
                <a:solidFill>
                  <a:srgbClr val="000000"/>
                </a:solidFill>
                <a:effectLst/>
                <a:latin typeface="Microsoft YaHei" panose="020B0503020204020204" pitchFamily="34" charset="-122"/>
                <a:ea typeface="Microsoft YaHei" panose="020B0503020204020204" pitchFamily="34" charset="-122"/>
              </a:rPr>
              <a:t>数据收集繁琐且难以维护；</a:t>
            </a:r>
            <a:endParaRPr lang="en-US" altLang="zh-CN" sz="2000" b="0" i="0" dirty="0">
              <a:solidFill>
                <a:srgbClr val="000000"/>
              </a:solidFill>
              <a:effectLst/>
              <a:latin typeface="Microsoft YaHei" panose="020B0503020204020204" pitchFamily="34" charset="-122"/>
              <a:ea typeface="Microsoft YaHei" panose="020B0503020204020204" pitchFamily="34" charset="-122"/>
            </a:endParaRPr>
          </a:p>
          <a:p>
            <a:pPr>
              <a:lnSpc>
                <a:spcPct val="150000"/>
              </a:lnSpc>
            </a:pPr>
            <a:r>
              <a:rPr lang="zh-CN" altLang="en-US" sz="2000" b="0" i="0" dirty="0">
                <a:solidFill>
                  <a:srgbClr val="000000"/>
                </a:solidFill>
                <a:effectLst/>
                <a:latin typeface="Microsoft YaHei" panose="020B0503020204020204" pitchFamily="34" charset="-122"/>
                <a:ea typeface="Microsoft YaHei" panose="020B0503020204020204" pitchFamily="34" charset="-122"/>
              </a:rPr>
              <a:t>（</a:t>
            </a:r>
            <a:r>
              <a:rPr lang="en" altLang="zh-CN" sz="2000" b="0" i="0" dirty="0">
                <a:solidFill>
                  <a:srgbClr val="000000"/>
                </a:solidFill>
                <a:effectLst/>
                <a:latin typeface="Microsoft YaHei" panose="020B0503020204020204" pitchFamily="34" charset="-122"/>
                <a:ea typeface="Microsoft YaHei" panose="020B0503020204020204" pitchFamily="34" charset="-122"/>
              </a:rPr>
              <a:t>ii</a:t>
            </a:r>
            <a:r>
              <a:rPr lang="zh-CN" altLang="en" sz="2000" b="0" i="0" dirty="0">
                <a:solidFill>
                  <a:srgbClr val="000000"/>
                </a:solidFill>
                <a:effectLst/>
                <a:latin typeface="Microsoft YaHei" panose="020B0503020204020204" pitchFamily="34" charset="-122"/>
                <a:ea typeface="Microsoft YaHei" panose="020B0503020204020204" pitchFamily="34" charset="-122"/>
              </a:rPr>
              <a:t>）</a:t>
            </a:r>
            <a:r>
              <a:rPr lang="zh-CN" altLang="en-US" sz="2000" b="0" i="0" dirty="0">
                <a:solidFill>
                  <a:srgbClr val="000000"/>
                </a:solidFill>
                <a:effectLst/>
                <a:latin typeface="Microsoft YaHei" panose="020B0503020204020204" pitchFamily="34" charset="-122"/>
                <a:ea typeface="Microsoft YaHei" panose="020B0503020204020204" pitchFamily="34" charset="-122"/>
              </a:rPr>
              <a:t>很难招募大量志愿者进行数据收集；</a:t>
            </a:r>
            <a:endParaRPr lang="en-US" altLang="zh-CN" sz="2000" b="0" i="0" dirty="0">
              <a:solidFill>
                <a:srgbClr val="000000"/>
              </a:solidFill>
              <a:effectLst/>
              <a:latin typeface="Microsoft YaHei" panose="020B0503020204020204" pitchFamily="34" charset="-122"/>
              <a:ea typeface="Microsoft YaHei" panose="020B0503020204020204" pitchFamily="34" charset="-122"/>
            </a:endParaRPr>
          </a:p>
          <a:p>
            <a:pPr>
              <a:lnSpc>
                <a:spcPct val="150000"/>
              </a:lnSpc>
            </a:pPr>
            <a:r>
              <a:rPr lang="zh-CN" altLang="en-US" sz="2000" b="0" i="0" dirty="0">
                <a:solidFill>
                  <a:srgbClr val="000000"/>
                </a:solidFill>
                <a:effectLst/>
                <a:latin typeface="Microsoft YaHei" panose="020B0503020204020204" pitchFamily="34" charset="-122"/>
                <a:ea typeface="Microsoft YaHei" panose="020B0503020204020204" pitchFamily="34" charset="-122"/>
              </a:rPr>
              <a:t>（</a:t>
            </a:r>
            <a:r>
              <a:rPr lang="en" altLang="zh-CN" sz="2000" b="0" i="0" dirty="0">
                <a:solidFill>
                  <a:srgbClr val="000000"/>
                </a:solidFill>
                <a:effectLst/>
                <a:latin typeface="Microsoft YaHei" panose="020B0503020204020204" pitchFamily="34" charset="-122"/>
                <a:ea typeface="Microsoft YaHei" panose="020B0503020204020204" pitchFamily="34" charset="-122"/>
              </a:rPr>
              <a:t>iii</a:t>
            </a:r>
            <a:r>
              <a:rPr lang="zh-CN" altLang="en" sz="2000" b="0" i="0" dirty="0">
                <a:solidFill>
                  <a:srgbClr val="000000"/>
                </a:solidFill>
                <a:effectLst/>
                <a:latin typeface="Microsoft YaHei" panose="020B0503020204020204" pitchFamily="34" charset="-122"/>
                <a:ea typeface="Microsoft YaHei" panose="020B0503020204020204" pitchFamily="34" charset="-122"/>
              </a:rPr>
              <a:t>）</a:t>
            </a:r>
            <a:r>
              <a:rPr lang="zh-CN" altLang="en-US" sz="2000" b="0" i="0" dirty="0">
                <a:solidFill>
                  <a:srgbClr val="000000"/>
                </a:solidFill>
                <a:effectLst/>
                <a:latin typeface="Microsoft YaHei" panose="020B0503020204020204" pitchFamily="34" charset="-122"/>
                <a:ea typeface="Microsoft YaHei" panose="020B0503020204020204" pitchFamily="34" charset="-122"/>
              </a:rPr>
              <a:t>收集的数据质量差，需要重复收集；</a:t>
            </a:r>
            <a:endParaRPr lang="en-US" altLang="zh-CN" sz="2000" b="0" i="0" dirty="0">
              <a:solidFill>
                <a:srgbClr val="000000"/>
              </a:solidFill>
              <a:effectLst/>
              <a:latin typeface="Microsoft YaHei" panose="020B0503020204020204" pitchFamily="34" charset="-122"/>
              <a:ea typeface="Microsoft YaHei" panose="020B0503020204020204" pitchFamily="34" charset="-122"/>
            </a:endParaRPr>
          </a:p>
          <a:p>
            <a:pPr>
              <a:lnSpc>
                <a:spcPct val="150000"/>
              </a:lnSpc>
            </a:pPr>
            <a:r>
              <a:rPr lang="zh-CN" altLang="en-US" sz="2000" b="0" i="0" dirty="0">
                <a:solidFill>
                  <a:srgbClr val="000000"/>
                </a:solidFill>
                <a:effectLst/>
                <a:latin typeface="Microsoft YaHei" panose="020B0503020204020204" pitchFamily="34" charset="-122"/>
                <a:ea typeface="Microsoft YaHei" panose="020B0503020204020204" pitchFamily="34" charset="-122"/>
              </a:rPr>
              <a:t>（</a:t>
            </a:r>
            <a:r>
              <a:rPr lang="en" altLang="zh-CN" sz="2000" b="0" i="0" dirty="0">
                <a:solidFill>
                  <a:srgbClr val="000000"/>
                </a:solidFill>
                <a:effectLst/>
                <a:latin typeface="Microsoft YaHei" panose="020B0503020204020204" pitchFamily="34" charset="-122"/>
                <a:ea typeface="Microsoft YaHei" panose="020B0503020204020204" pitchFamily="34" charset="-122"/>
              </a:rPr>
              <a:t>iv</a:t>
            </a:r>
            <a:r>
              <a:rPr lang="zh-CN" altLang="en" sz="2000" b="0" i="0" dirty="0">
                <a:solidFill>
                  <a:srgbClr val="000000"/>
                </a:solidFill>
                <a:effectLst/>
                <a:latin typeface="Microsoft YaHei" panose="020B0503020204020204" pitchFamily="34" charset="-122"/>
                <a:ea typeface="Microsoft YaHei" panose="020B0503020204020204" pitchFamily="34" charset="-122"/>
              </a:rPr>
              <a:t>）</a:t>
            </a:r>
            <a:r>
              <a:rPr lang="zh-CN" altLang="en-US" sz="2000" b="0" i="0" dirty="0">
                <a:solidFill>
                  <a:srgbClr val="000000"/>
                </a:solidFill>
                <a:effectLst/>
                <a:latin typeface="Microsoft YaHei" panose="020B0503020204020204" pitchFamily="34" charset="-122"/>
                <a:ea typeface="Microsoft YaHei" panose="020B0503020204020204" pitchFamily="34" charset="-122"/>
              </a:rPr>
              <a:t>标签数据繁琐且容易出错。</a:t>
            </a:r>
            <a:endParaRPr lang="zh-CN" altLang="en-US" sz="2000" dirty="0">
              <a:solidFill>
                <a:srgbClr val="000000"/>
              </a:solidFill>
              <a:effectLst/>
              <a:latin typeface="Microsoft YaHei" panose="020B0503020204020204" pitchFamily="34" charset="-122"/>
              <a:ea typeface="Microsoft YaHei" panose="020B0503020204020204" pitchFamily="34" charset="-122"/>
            </a:endParaRPr>
          </a:p>
          <a:p>
            <a:endParaRPr kumimoji="1" lang="zh-CN" altLang="en-US" sz="1600" dirty="0"/>
          </a:p>
        </p:txBody>
      </p:sp>
      <p:sp>
        <p:nvSpPr>
          <p:cNvPr id="5" name="文本框 4">
            <a:extLst>
              <a:ext uri="{FF2B5EF4-FFF2-40B4-BE49-F238E27FC236}">
                <a16:creationId xmlns:a16="http://schemas.microsoft.com/office/drawing/2014/main" id="{BAB45462-5504-32E2-197C-4289842145BA}"/>
              </a:ext>
            </a:extLst>
          </p:cNvPr>
          <p:cNvSpPr txBox="1"/>
          <p:nvPr/>
        </p:nvSpPr>
        <p:spPr>
          <a:xfrm>
            <a:off x="945169" y="1325959"/>
            <a:ext cx="10693797" cy="461665"/>
          </a:xfrm>
          <a:prstGeom prst="rect">
            <a:avLst/>
          </a:prstGeom>
          <a:noFill/>
        </p:spPr>
        <p:txBody>
          <a:bodyPr wrap="square" rtlCol="0">
            <a:spAutoFit/>
          </a:bodyPr>
          <a:lstStyle/>
          <a:p>
            <a:r>
              <a:rPr lang="en-US" altLang="zh-CN" sz="2400" b="1" dirty="0">
                <a:latin typeface="Microsoft YaHei" panose="020B0503020204020204" pitchFamily="34" charset="-122"/>
                <a:ea typeface="Microsoft YaHei" panose="020B0503020204020204" pitchFamily="34" charset="-122"/>
              </a:rPr>
              <a:t>2.</a:t>
            </a:r>
            <a:r>
              <a:rPr lang="zh-CN" altLang="en-US" sz="2400" b="1" dirty="0">
                <a:latin typeface="Microsoft YaHei" panose="020B0503020204020204" pitchFamily="34" charset="-122"/>
                <a:ea typeface="Microsoft YaHei" panose="020B0503020204020204" pitchFamily="34" charset="-122"/>
              </a:rPr>
              <a:t>数据收集成本。</a:t>
            </a:r>
            <a:endParaRPr lang="en-US" altLang="zh-CN" sz="2400" b="1" dirty="0">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251DAF8D-8274-6FE1-3701-330BB020CB49}"/>
              </a:ext>
            </a:extLst>
          </p:cNvPr>
          <p:cNvSpPr txBox="1"/>
          <p:nvPr/>
        </p:nvSpPr>
        <p:spPr>
          <a:xfrm>
            <a:off x="945169" y="479573"/>
            <a:ext cx="1672253"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研究背景</a:t>
            </a:r>
            <a:endParaRPr kumimoji="1" lang="zh-CN" altLang="en-US" b="1" dirty="0">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49485C6D-DE3F-E684-BD6E-05C1221061D1}"/>
              </a:ext>
            </a:extLst>
          </p:cNvPr>
          <p:cNvSpPr txBox="1"/>
          <p:nvPr/>
        </p:nvSpPr>
        <p:spPr>
          <a:xfrm>
            <a:off x="945169" y="5070377"/>
            <a:ext cx="11261497" cy="1289905"/>
          </a:xfrm>
          <a:prstGeom prst="rect">
            <a:avLst/>
          </a:prstGeom>
          <a:noFill/>
        </p:spPr>
        <p:txBody>
          <a:bodyPr wrap="square" rtlCol="0">
            <a:spAutoFit/>
          </a:bodyPr>
          <a:lstStyle/>
          <a:p>
            <a:pPr>
              <a:lnSpc>
                <a:spcPct val="150000"/>
              </a:lnSpc>
            </a:pPr>
            <a:r>
              <a:rPr lang="zh-CN" altLang="en-US" b="0" i="0" dirty="0">
                <a:solidFill>
                  <a:srgbClr val="000000"/>
                </a:solidFill>
                <a:effectLst/>
                <a:latin typeface="Microsoft YaHei" panose="020B0503020204020204" pitchFamily="34" charset="-122"/>
                <a:ea typeface="Microsoft YaHei" panose="020B0503020204020204" pitchFamily="34" charset="-122"/>
              </a:rPr>
              <a:t>基于上述分析，我们认为可以通过大规模雷达数据</a:t>
            </a:r>
            <a:r>
              <a:rPr lang="zh-CN" altLang="en-US" b="1" i="0" dirty="0">
                <a:solidFill>
                  <a:srgbClr val="FF0000"/>
                </a:solidFill>
                <a:effectLst/>
                <a:latin typeface="Microsoft YaHei" panose="020B0503020204020204" pitchFamily="34" charset="-122"/>
                <a:ea typeface="Microsoft YaHei" panose="020B0503020204020204" pitchFamily="34" charset="-122"/>
              </a:rPr>
              <a:t>充分探索深度学习模型的潜力</a:t>
            </a:r>
            <a:r>
              <a:rPr lang="zh-CN" altLang="en-US" b="0" i="0" dirty="0">
                <a:solidFill>
                  <a:srgbClr val="000000"/>
                </a:solidFill>
                <a:effectLst/>
                <a:latin typeface="Microsoft YaHei" panose="020B0503020204020204" pitchFamily="34" charset="-122"/>
                <a:ea typeface="Microsoft YaHei" panose="020B0503020204020204" pitchFamily="34" charset="-122"/>
              </a:rPr>
              <a:t>，但</a:t>
            </a:r>
            <a:r>
              <a:rPr lang="zh-CN" altLang="en-US" b="1" i="0" dirty="0">
                <a:solidFill>
                  <a:srgbClr val="FF0000"/>
                </a:solidFill>
                <a:effectLst/>
                <a:latin typeface="Microsoft YaHei" panose="020B0503020204020204" pitchFamily="34" charset="-122"/>
                <a:ea typeface="Microsoft YaHei" panose="020B0503020204020204" pitchFamily="34" charset="-122"/>
              </a:rPr>
              <a:t>收集数据成本高昂</a:t>
            </a:r>
            <a:r>
              <a:rPr lang="zh-CN" altLang="en-US" b="0" i="0" dirty="0">
                <a:solidFill>
                  <a:srgbClr val="000000"/>
                </a:solidFill>
                <a:effectLst/>
                <a:latin typeface="Microsoft YaHei" panose="020B0503020204020204" pitchFamily="34" charset="-122"/>
                <a:ea typeface="Microsoft YaHei" panose="020B0503020204020204" pitchFamily="34" charset="-122"/>
              </a:rPr>
              <a:t>。</a:t>
            </a:r>
            <a:endParaRPr lang="en-US" altLang="zh-CN" b="0" i="0" dirty="0">
              <a:solidFill>
                <a:srgbClr val="000000"/>
              </a:solidFill>
              <a:effectLst/>
              <a:latin typeface="Microsoft YaHei" panose="020B0503020204020204" pitchFamily="34" charset="-122"/>
              <a:ea typeface="Microsoft YaHei" panose="020B0503020204020204" pitchFamily="34" charset="-122"/>
            </a:endParaRPr>
          </a:p>
          <a:p>
            <a:pPr>
              <a:lnSpc>
                <a:spcPct val="150000"/>
              </a:lnSpc>
            </a:pPr>
            <a:r>
              <a:rPr lang="zh-CN" altLang="en-US" b="0" i="0" dirty="0">
                <a:solidFill>
                  <a:srgbClr val="000000"/>
                </a:solidFill>
                <a:effectLst/>
                <a:latin typeface="Microsoft YaHei" panose="020B0503020204020204" pitchFamily="34" charset="-122"/>
                <a:ea typeface="Microsoft YaHei" panose="020B0503020204020204" pitchFamily="34" charset="-122"/>
              </a:rPr>
              <a:t>这促使我们探索一种有效的方法来</a:t>
            </a:r>
            <a:r>
              <a:rPr lang="zh-CN" altLang="en-US" b="1" i="0" dirty="0">
                <a:solidFill>
                  <a:srgbClr val="FF0000"/>
                </a:solidFill>
                <a:effectLst/>
                <a:latin typeface="Microsoft YaHei" panose="020B0503020204020204" pitchFamily="34" charset="-122"/>
                <a:ea typeface="Microsoft YaHei" panose="020B0503020204020204" pitchFamily="34" charset="-122"/>
              </a:rPr>
              <a:t>解决雷达数据缺乏和高收集成本的问题</a:t>
            </a:r>
            <a:r>
              <a:rPr lang="zh-CN" altLang="en-US" b="0" i="0" dirty="0">
                <a:solidFill>
                  <a:srgbClr val="000000"/>
                </a:solidFill>
                <a:effectLst/>
                <a:latin typeface="Microsoft YaHei" panose="020B0503020204020204" pitchFamily="34" charset="-122"/>
                <a:ea typeface="Microsoft YaHei" panose="020B0503020204020204" pitchFamily="34" charset="-122"/>
              </a:rPr>
              <a:t>。</a:t>
            </a:r>
            <a:endParaRPr lang="zh-CN" altLang="en-US" dirty="0">
              <a:solidFill>
                <a:srgbClr val="000000"/>
              </a:solidFill>
              <a:effectLst/>
              <a:latin typeface="Microsoft YaHei" panose="020B0503020204020204" pitchFamily="34" charset="-122"/>
              <a:ea typeface="Microsoft YaHei" panose="020B0503020204020204" pitchFamily="34" charset="-122"/>
            </a:endParaRPr>
          </a:p>
          <a:p>
            <a:pPr>
              <a:lnSpc>
                <a:spcPct val="150000"/>
              </a:lnSpc>
            </a:pPr>
            <a:endParaRPr kumimoji="1" lang="zh-CN" altLang="en-US"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74586D2F-5463-7A9E-D8EA-57E428332684}"/>
              </a:ext>
            </a:extLst>
          </p:cNvPr>
          <p:cNvSpPr>
            <a:spLocks noGrp="1"/>
          </p:cNvSpPr>
          <p:nvPr>
            <p:ph type="sldNum" sz="quarter" idx="12"/>
          </p:nvPr>
        </p:nvSpPr>
        <p:spPr/>
        <p:txBody>
          <a:bodyPr/>
          <a:lstStyle/>
          <a:p>
            <a:fld id="{3F4BF8B4-7599-AE40-BB26-5D086B29C9EF}" type="slidenum">
              <a:rPr kumimoji="1" lang="zh-CN" altLang="en-US" smtClean="0"/>
              <a:t>4</a:t>
            </a:fld>
            <a:endParaRPr kumimoji="1" lang="zh-CN" altLang="en-US"/>
          </a:p>
        </p:txBody>
      </p:sp>
    </p:spTree>
    <p:extLst>
      <p:ext uri="{BB962C8B-B14F-4D97-AF65-F5344CB8AC3E}">
        <p14:creationId xmlns:p14="http://schemas.microsoft.com/office/powerpoint/2010/main" val="3462744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A969289-8F23-7ABA-F282-F1DFA7B5875A}"/>
              </a:ext>
            </a:extLst>
          </p:cNvPr>
          <p:cNvSpPr>
            <a:spLocks noGrp="1"/>
          </p:cNvSpPr>
          <p:nvPr>
            <p:ph type="sldNum" sz="quarter" idx="12"/>
          </p:nvPr>
        </p:nvSpPr>
        <p:spPr/>
        <p:txBody>
          <a:bodyPr/>
          <a:lstStyle/>
          <a:p>
            <a:fld id="{3F4BF8B4-7599-AE40-BB26-5D086B29C9EF}" type="slidenum">
              <a:rPr kumimoji="1" lang="zh-CN" altLang="en-US" smtClean="0"/>
              <a:t>40</a:t>
            </a:fld>
            <a:endParaRPr kumimoji="1" lang="zh-CN" altLang="en-US"/>
          </a:p>
        </p:txBody>
      </p:sp>
      <p:grpSp>
        <p:nvGrpSpPr>
          <p:cNvPr id="5" name="组合 4">
            <a:extLst>
              <a:ext uri="{FF2B5EF4-FFF2-40B4-BE49-F238E27FC236}">
                <a16:creationId xmlns:a16="http://schemas.microsoft.com/office/drawing/2014/main" id="{E0E376FD-02D5-8C2C-9A02-286A1B363AB9}"/>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26781039-33DB-62DD-0700-EA358A250CBD}"/>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5E65CCA8-6F70-E9C3-6C08-9BBBBF40CF10}"/>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文本框 7">
            <a:extLst>
              <a:ext uri="{FF2B5EF4-FFF2-40B4-BE49-F238E27FC236}">
                <a16:creationId xmlns:a16="http://schemas.microsoft.com/office/drawing/2014/main" id="{928AB52F-81F1-0FC9-934C-A6EF293288C4}"/>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成果总结</a:t>
            </a:r>
            <a:endParaRPr kumimoji="1" lang="zh-CN" altLang="en-US" b="1"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A8DFC7A8-1154-B0AB-F131-33FA93EE20B5}"/>
              </a:ext>
            </a:extLst>
          </p:cNvPr>
          <p:cNvSpPr txBox="1"/>
          <p:nvPr/>
        </p:nvSpPr>
        <p:spPr>
          <a:xfrm>
            <a:off x="1375694" y="1526013"/>
            <a:ext cx="9440611" cy="4908203"/>
          </a:xfrm>
          <a:prstGeom prst="rect">
            <a:avLst/>
          </a:prstGeom>
          <a:noFill/>
        </p:spPr>
        <p:txBody>
          <a:bodyPr wrap="square" rtlCol="0">
            <a:spAutoFit/>
          </a:bodyPr>
          <a:lstStyle/>
          <a:p>
            <a:pPr>
              <a:lnSpc>
                <a:spcPct val="125000"/>
              </a:lnSpc>
            </a:pPr>
            <a:r>
              <a:rPr lang="en-US" altLang="zh-CN" b="0" i="0" dirty="0">
                <a:effectLst/>
                <a:latin typeface="Microsoft YaHei" panose="020B0503020204020204" pitchFamily="34" charset="-122"/>
                <a:ea typeface="Microsoft YaHei" panose="020B0503020204020204" pitchFamily="34" charset="-122"/>
              </a:rPr>
              <a:t>1.</a:t>
            </a:r>
            <a:r>
              <a:rPr lang="zh-CN" altLang="en-US" b="0" i="0" dirty="0">
                <a:effectLst/>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设计了</a:t>
            </a:r>
            <a:r>
              <a:rPr lang="en" altLang="zh-CN" b="1" i="0" dirty="0">
                <a:solidFill>
                  <a:srgbClr val="FF0000"/>
                </a:solidFill>
                <a:effectLst/>
                <a:latin typeface="Microsoft YaHei" panose="020B0503020204020204" pitchFamily="34" charset="-122"/>
                <a:ea typeface="Microsoft YaHei" panose="020B0503020204020204" pitchFamily="34" charset="-122"/>
              </a:rPr>
              <a:t>Midas</a:t>
            </a:r>
            <a:r>
              <a:rPr lang="zh-CN" altLang="en-US" b="0" i="0" dirty="0">
                <a:effectLst/>
                <a:latin typeface="Microsoft YaHei" panose="020B0503020204020204" pitchFamily="34" charset="-122"/>
                <a:ea typeface="Microsoft YaHei" panose="020B0503020204020204" pitchFamily="34" charset="-122"/>
              </a:rPr>
              <a:t>系统。利用视频生成大规模毫米波雷达数据集，进而提高基于深度学习的人类传感能力。</a:t>
            </a:r>
            <a:br>
              <a:rPr lang="zh-CN" altLang="en-US" dirty="0">
                <a:effectLst/>
                <a:latin typeface="Microsoft YaHei" panose="020B0503020204020204" pitchFamily="34" charset="-122"/>
                <a:ea typeface="Microsoft YaHei" panose="020B0503020204020204" pitchFamily="34" charset="-122"/>
              </a:rPr>
            </a:br>
            <a:endParaRPr lang="zh-CN" altLang="en-US" dirty="0">
              <a:effectLst/>
              <a:latin typeface="Microsoft YaHei" panose="020B0503020204020204" pitchFamily="34" charset="-122"/>
              <a:ea typeface="Microsoft YaHei" panose="020B0503020204020204" pitchFamily="34" charset="-122"/>
            </a:endParaRPr>
          </a:p>
          <a:p>
            <a:pPr>
              <a:lnSpc>
                <a:spcPct val="125000"/>
              </a:lnSpc>
            </a:pPr>
            <a:r>
              <a:rPr lang="en-US" altLang="zh-CN" b="0" i="0" dirty="0">
                <a:effectLst/>
                <a:latin typeface="Microsoft YaHei" panose="020B0503020204020204" pitchFamily="34" charset="-122"/>
                <a:ea typeface="Microsoft YaHei" panose="020B0503020204020204" pitchFamily="34" charset="-122"/>
              </a:rPr>
              <a:t>2. </a:t>
            </a:r>
            <a:r>
              <a:rPr lang="zh-CN" altLang="en-US" b="0" i="0" dirty="0">
                <a:effectLst/>
                <a:latin typeface="Microsoft YaHei" panose="020B0503020204020204" pitchFamily="34" charset="-122"/>
                <a:ea typeface="Microsoft YaHei" panose="020B0503020204020204" pitchFamily="34" charset="-122"/>
              </a:rPr>
              <a:t>设计了</a:t>
            </a:r>
            <a:r>
              <a:rPr lang="en" altLang="zh-CN" b="1" i="0" dirty="0">
                <a:solidFill>
                  <a:srgbClr val="FF0000"/>
                </a:solidFill>
                <a:effectLst/>
                <a:latin typeface="Microsoft YaHei" panose="020B0503020204020204" pitchFamily="34" charset="-122"/>
                <a:ea typeface="Microsoft YaHei" panose="020B0503020204020204" pitchFamily="34" charset="-122"/>
              </a:rPr>
              <a:t>DG-Net</a:t>
            </a:r>
            <a:r>
              <a:rPr lang="zh-CN" altLang="en-US" b="0" i="0" dirty="0">
                <a:effectLst/>
                <a:latin typeface="Microsoft YaHei" panose="020B0503020204020204" pitchFamily="34" charset="-122"/>
                <a:ea typeface="Microsoft YaHei" panose="020B0503020204020204" pitchFamily="34" charset="-122"/>
              </a:rPr>
              <a:t>（</a:t>
            </a:r>
            <a:r>
              <a:rPr lang="en" altLang="zh-CN" b="0" i="0" dirty="0">
                <a:effectLst/>
                <a:latin typeface="Microsoft YaHei" panose="020B0503020204020204" pitchFamily="34" charset="-122"/>
                <a:ea typeface="Microsoft YaHei" panose="020B0503020204020204" pitchFamily="34" charset="-122"/>
              </a:rPr>
              <a:t> Data Generation Network </a:t>
            </a:r>
            <a:r>
              <a:rPr lang="zh-CN" altLang="en-US" b="0" i="0" dirty="0">
                <a:effectLst/>
                <a:latin typeface="Microsoft YaHei" panose="020B0503020204020204" pitchFamily="34" charset="-122"/>
                <a:ea typeface="Microsoft YaHei" panose="020B0503020204020204" pitchFamily="34" charset="-122"/>
              </a:rPr>
              <a:t>）和</a:t>
            </a:r>
            <a:r>
              <a:rPr lang="en" altLang="zh-CN" b="1" i="0" dirty="0">
                <a:solidFill>
                  <a:srgbClr val="FF0000"/>
                </a:solidFill>
                <a:effectLst/>
                <a:latin typeface="Microsoft YaHei" panose="020B0503020204020204" pitchFamily="34" charset="-122"/>
                <a:ea typeface="Microsoft YaHei" panose="020B0503020204020204" pitchFamily="34" charset="-122"/>
              </a:rPr>
              <a:t>VS-Net</a:t>
            </a:r>
            <a:r>
              <a:rPr lang="zh-CN" altLang="en-US" b="0" i="0" dirty="0">
                <a:effectLst/>
                <a:latin typeface="Microsoft YaHei" panose="020B0503020204020204" pitchFamily="34" charset="-122"/>
                <a:ea typeface="Microsoft YaHei" panose="020B0503020204020204" pitchFamily="34" charset="-122"/>
              </a:rPr>
              <a:t>（</a:t>
            </a:r>
            <a:r>
              <a:rPr lang="en" altLang="zh-CN" b="0" i="0" dirty="0">
                <a:effectLst/>
                <a:latin typeface="Microsoft YaHei" panose="020B0503020204020204" pitchFamily="34" charset="-122"/>
                <a:ea typeface="Microsoft YaHei" panose="020B0503020204020204" pitchFamily="34" charset="-122"/>
              </a:rPr>
              <a:t> Variant Siamese Network</a:t>
            </a:r>
            <a:r>
              <a:rPr lang="zh-CN" altLang="en-US" b="0" i="0" dirty="0">
                <a:effectLst/>
                <a:latin typeface="Microsoft YaHei" panose="020B0503020204020204" pitchFamily="34" charset="-122"/>
                <a:ea typeface="Microsoft YaHei" panose="020B0503020204020204" pitchFamily="34" charset="-122"/>
              </a:rPr>
              <a:t>）组件。</a:t>
            </a:r>
            <a:endParaRPr lang="en-US" altLang="zh-CN" b="0" i="0" dirty="0">
              <a:effectLst/>
              <a:latin typeface="Microsoft YaHei" panose="020B0503020204020204" pitchFamily="34" charset="-122"/>
              <a:ea typeface="Microsoft YaHei" panose="020B0503020204020204" pitchFamily="34" charset="-122"/>
            </a:endParaRPr>
          </a:p>
          <a:p>
            <a:pPr marL="285750" indent="-285750">
              <a:lnSpc>
                <a:spcPct val="125000"/>
              </a:lnSpc>
              <a:buFont typeface="Arial" panose="020B0604020202020204" pitchFamily="34" charset="0"/>
              <a:buChar char="•"/>
            </a:pPr>
            <a:r>
              <a:rPr lang="en" altLang="zh-CN" b="0" i="0" dirty="0">
                <a:effectLst/>
                <a:latin typeface="Microsoft YaHei" panose="020B0503020204020204" pitchFamily="34" charset="-122"/>
                <a:ea typeface="Microsoft YaHei" panose="020B0503020204020204" pitchFamily="34" charset="-122"/>
              </a:rPr>
              <a:t>DG-Net</a:t>
            </a:r>
            <a:r>
              <a:rPr lang="zh-CN" altLang="en-US" b="0" i="0" dirty="0">
                <a:effectLst/>
                <a:latin typeface="Microsoft YaHei" panose="020B0503020204020204" pitchFamily="34" charset="-122"/>
                <a:ea typeface="Microsoft YaHei" panose="020B0503020204020204" pitchFamily="34" charset="-122"/>
              </a:rPr>
              <a:t>模拟多人之间雷达信号的多路径反射和衰减，输出可转换的粗雷达数据，再通过</a:t>
            </a:r>
            <a:r>
              <a:rPr lang="en-US" altLang="zh-CN" b="0" i="0" dirty="0">
                <a:effectLst/>
                <a:latin typeface="Microsoft YaHei" panose="020B0503020204020204" pitchFamily="34" charset="-122"/>
                <a:ea typeface="Microsoft YaHei" panose="020B0503020204020204" pitchFamily="34" charset="-122"/>
              </a:rPr>
              <a:t>Transformer</a:t>
            </a:r>
            <a:r>
              <a:rPr lang="zh-CN" altLang="en-US" b="0" i="0" dirty="0">
                <a:effectLst/>
                <a:latin typeface="Microsoft YaHei" panose="020B0503020204020204" pitchFamily="34" charset="-122"/>
                <a:ea typeface="Microsoft YaHei" panose="020B0503020204020204" pitchFamily="34" charset="-122"/>
              </a:rPr>
              <a:t>模型来生成逼真的雷达数据。</a:t>
            </a:r>
            <a:endParaRPr lang="en-US" altLang="zh-CN" b="0" i="0" dirty="0">
              <a:effectLst/>
              <a:latin typeface="Microsoft YaHei" panose="020B0503020204020204" pitchFamily="34" charset="-122"/>
              <a:ea typeface="Microsoft YaHei" panose="020B0503020204020204" pitchFamily="34" charset="-122"/>
            </a:endParaRPr>
          </a:p>
          <a:p>
            <a:pPr marL="285750" indent="-285750">
              <a:lnSpc>
                <a:spcPct val="125000"/>
              </a:lnSpc>
              <a:buFont typeface="Arial" panose="020B0604020202020204" pitchFamily="34" charset="0"/>
              <a:buChar char="•"/>
            </a:pPr>
            <a:r>
              <a:rPr lang="en" altLang="zh-CN" b="0" i="0" dirty="0">
                <a:effectLst/>
                <a:latin typeface="Microsoft YaHei" panose="020B0503020204020204" pitchFamily="34" charset="-122"/>
                <a:ea typeface="Microsoft YaHei" panose="020B0503020204020204" pitchFamily="34" charset="-122"/>
              </a:rPr>
              <a:t>VS-Net</a:t>
            </a:r>
            <a:r>
              <a:rPr lang="zh-CN" altLang="en-US" b="0" i="0" dirty="0">
                <a:effectLst/>
                <a:latin typeface="Microsoft YaHei" panose="020B0503020204020204" pitchFamily="34" charset="-122"/>
                <a:ea typeface="Microsoft YaHei" panose="020B0503020204020204" pitchFamily="34" charset="-122"/>
              </a:rPr>
              <a:t>组件可以选择关键视频</a:t>
            </a:r>
            <a:r>
              <a:rPr lang="zh-CN" altLang="en-US" dirty="0">
                <a:latin typeface="Microsoft YaHei" panose="020B0503020204020204" pitchFamily="34" charset="-122"/>
                <a:ea typeface="Microsoft YaHei" panose="020B0503020204020204" pitchFamily="34" charset="-122"/>
              </a:rPr>
              <a:t>片段</a:t>
            </a:r>
            <a:r>
              <a:rPr lang="zh-CN" altLang="en-US" b="0" i="0" dirty="0">
                <a:effectLst/>
                <a:latin typeface="Microsoft YaHei" panose="020B0503020204020204" pitchFamily="34" charset="-122"/>
                <a:ea typeface="Microsoft YaHei" panose="020B0503020204020204" pitchFamily="34" charset="-122"/>
              </a:rPr>
              <a:t>，以消除数据冗余，解决类不平衡并确保模型稳定性。</a:t>
            </a:r>
            <a:endParaRPr lang="zh-CN" altLang="en-US" dirty="0">
              <a:effectLst/>
              <a:latin typeface="Microsoft YaHei" panose="020B0503020204020204" pitchFamily="34" charset="-122"/>
              <a:ea typeface="Microsoft YaHei" panose="020B0503020204020204" pitchFamily="34" charset="-122"/>
            </a:endParaRPr>
          </a:p>
          <a:p>
            <a:pPr>
              <a:lnSpc>
                <a:spcPct val="125000"/>
              </a:lnSpc>
            </a:pPr>
            <a:endParaRPr lang="en-US" altLang="zh-CN" dirty="0">
              <a:effectLst/>
              <a:latin typeface="Microsoft YaHei" panose="020B0503020204020204" pitchFamily="34" charset="-122"/>
              <a:ea typeface="Microsoft YaHei" panose="020B0503020204020204" pitchFamily="34" charset="-122"/>
            </a:endParaRPr>
          </a:p>
          <a:p>
            <a:pPr>
              <a:lnSpc>
                <a:spcPct val="125000"/>
              </a:lnSpc>
            </a:pPr>
            <a:r>
              <a:rPr lang="en-US" altLang="zh-CN" b="0" i="0" dirty="0">
                <a:solidFill>
                  <a:srgbClr val="000000"/>
                </a:solidFill>
                <a:effectLst/>
                <a:latin typeface="Microsoft YaHei" panose="020B0503020204020204" pitchFamily="34" charset="-122"/>
                <a:ea typeface="Microsoft YaHei" panose="020B0503020204020204" pitchFamily="34" charset="-122"/>
              </a:rPr>
              <a:t>3.</a:t>
            </a:r>
            <a:r>
              <a:rPr lang="zh-CN" altLang="en-US" b="0" i="0" dirty="0">
                <a:solidFill>
                  <a:srgbClr val="000000"/>
                </a:solidFill>
                <a:effectLst/>
                <a:latin typeface="Microsoft YaHei" panose="020B0503020204020204" pitchFamily="34" charset="-122"/>
                <a:ea typeface="Microsoft YaHei" panose="020B0503020204020204" pitchFamily="34" charset="-122"/>
              </a:rPr>
              <a:t> 评估结果显示，训练生成的雷达数据的模型与训练现实世界雷达数据进行活动识别任务的效果大致相当。如果用少量的现实世界雷达数据增强生成的雷达数据集，在单人</a:t>
            </a:r>
            <a:r>
              <a:rPr lang="en-US" altLang="zh-CN" b="0" i="0" dirty="0">
                <a:solidFill>
                  <a:srgbClr val="000000"/>
                </a:solidFill>
                <a:effectLst/>
                <a:latin typeface="Microsoft YaHei" panose="020B0503020204020204" pitchFamily="34" charset="-122"/>
                <a:ea typeface="Microsoft YaHei" panose="020B0503020204020204" pitchFamily="34" charset="-122"/>
              </a:rPr>
              <a:t>/</a:t>
            </a:r>
            <a:r>
              <a:rPr lang="zh-CN" altLang="en-US" b="0" i="0" dirty="0">
                <a:solidFill>
                  <a:srgbClr val="000000"/>
                </a:solidFill>
                <a:effectLst/>
                <a:latin typeface="Microsoft YaHei" panose="020B0503020204020204" pitchFamily="34" charset="-122"/>
                <a:ea typeface="Microsoft YaHei" panose="020B0503020204020204" pitchFamily="34" charset="-122"/>
              </a:rPr>
              <a:t>多人场景中，识别精度将跃升至</a:t>
            </a:r>
            <a:r>
              <a:rPr lang="en-US" altLang="zh-CN" b="0" i="0" dirty="0">
                <a:solidFill>
                  <a:srgbClr val="000000"/>
                </a:solidFill>
                <a:effectLst/>
                <a:latin typeface="Microsoft YaHei" panose="020B0503020204020204" pitchFamily="34" charset="-122"/>
                <a:ea typeface="Microsoft YaHei" panose="020B0503020204020204" pitchFamily="34" charset="-122"/>
              </a:rPr>
              <a:t>97.75%/93.3%</a:t>
            </a:r>
            <a:r>
              <a:rPr lang="zh-CN" altLang="en-US" b="0" i="0" dirty="0">
                <a:solidFill>
                  <a:srgbClr val="000000"/>
                </a:solidFill>
                <a:effectLst/>
                <a:latin typeface="Microsoft YaHei" panose="020B0503020204020204" pitchFamily="34" charset="-122"/>
                <a:ea typeface="Microsoft YaHei" panose="020B0503020204020204" pitchFamily="34" charset="-122"/>
              </a:rPr>
              <a:t>。</a:t>
            </a:r>
            <a:br>
              <a:rPr lang="zh-CN" altLang="en-US" dirty="0">
                <a:effectLst/>
                <a:latin typeface="Microsoft YaHei" panose="020B0503020204020204" pitchFamily="34" charset="-122"/>
                <a:ea typeface="Microsoft YaHei" panose="020B0503020204020204" pitchFamily="34" charset="-122"/>
              </a:rPr>
            </a:br>
            <a:endParaRPr lang="zh-CN" altLang="en-US" dirty="0">
              <a:effectLst/>
              <a:latin typeface="Microsoft YaHei" panose="020B0503020204020204" pitchFamily="34" charset="-122"/>
              <a:ea typeface="Microsoft YaHei" panose="020B0503020204020204" pitchFamily="34" charset="-122"/>
            </a:endParaRPr>
          </a:p>
          <a:p>
            <a:pPr>
              <a:lnSpc>
                <a:spcPct val="125000"/>
              </a:lnSpc>
            </a:pP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63199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9171661-EAFA-2293-5210-C7A35D35AB63}"/>
              </a:ext>
            </a:extLst>
          </p:cNvPr>
          <p:cNvSpPr/>
          <p:nvPr/>
        </p:nvSpPr>
        <p:spPr>
          <a:xfrm>
            <a:off x="1755648" y="3817889"/>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灯片编号占位符 1">
            <a:extLst>
              <a:ext uri="{FF2B5EF4-FFF2-40B4-BE49-F238E27FC236}">
                <a16:creationId xmlns:a16="http://schemas.microsoft.com/office/drawing/2014/main" id="{06D3585D-CABD-91D2-9792-1C3B089756EE}"/>
              </a:ext>
            </a:extLst>
          </p:cNvPr>
          <p:cNvSpPr>
            <a:spLocks noGrp="1"/>
          </p:cNvSpPr>
          <p:nvPr>
            <p:ph type="sldNum" sz="quarter" idx="12"/>
          </p:nvPr>
        </p:nvSpPr>
        <p:spPr/>
        <p:txBody>
          <a:bodyPr/>
          <a:lstStyle/>
          <a:p>
            <a:fld id="{3F4BF8B4-7599-AE40-BB26-5D086B29C9EF}" type="slidenum">
              <a:rPr kumimoji="1" lang="zh-CN" altLang="en-US" smtClean="0"/>
              <a:t>41</a:t>
            </a:fld>
            <a:endParaRPr kumimoji="1" lang="zh-CN" altLang="en-US"/>
          </a:p>
        </p:txBody>
      </p:sp>
      <p:sp>
        <p:nvSpPr>
          <p:cNvPr id="4" name="文本框 3">
            <a:extLst>
              <a:ext uri="{FF2B5EF4-FFF2-40B4-BE49-F238E27FC236}">
                <a16:creationId xmlns:a16="http://schemas.microsoft.com/office/drawing/2014/main" id="{16028120-114B-401B-5915-43D45C70D17B}"/>
              </a:ext>
            </a:extLst>
          </p:cNvPr>
          <p:cNvSpPr txBox="1"/>
          <p:nvPr/>
        </p:nvSpPr>
        <p:spPr>
          <a:xfrm>
            <a:off x="5088510" y="2778025"/>
            <a:ext cx="2066591" cy="584775"/>
          </a:xfrm>
          <a:prstGeom prst="rect">
            <a:avLst/>
          </a:prstGeom>
          <a:noFill/>
        </p:spPr>
        <p:txBody>
          <a:bodyPr wrap="none" rtlCol="0">
            <a:spAutoFit/>
          </a:bodyPr>
          <a:lstStyle/>
          <a:p>
            <a:r>
              <a:rPr kumimoji="1" lang="en-US" altLang="zh-CN" sz="3200" b="1" dirty="0">
                <a:latin typeface="Microsoft YaHei" panose="020B0503020204020204" pitchFamily="34" charset="-122"/>
                <a:ea typeface="Microsoft YaHei" panose="020B0503020204020204" pitchFamily="34" charset="-122"/>
              </a:rPr>
              <a:t>Thanks</a:t>
            </a:r>
            <a:r>
              <a:rPr kumimoji="1" lang="zh-CN" altLang="en-US" sz="3200" b="1"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524892563"/>
      </p:ext>
    </p:extLst>
  </p:cSld>
  <p:clrMapOvr>
    <a:masterClrMapping/>
  </p:clrMapOvr>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A969289-8F23-7ABA-F282-F1DFA7B5875A}"/>
              </a:ext>
            </a:extLst>
          </p:cNvPr>
          <p:cNvSpPr>
            <a:spLocks noGrp="1"/>
          </p:cNvSpPr>
          <p:nvPr>
            <p:ph type="sldNum" sz="quarter" idx="12"/>
          </p:nvPr>
        </p:nvSpPr>
        <p:spPr/>
        <p:txBody>
          <a:bodyPr/>
          <a:lstStyle/>
          <a:p>
            <a:fld id="{3F4BF8B4-7599-AE40-BB26-5D086B29C9EF}" type="slidenum">
              <a:rPr kumimoji="1" lang="zh-CN" altLang="en-US" smtClean="0"/>
              <a:t>42</a:t>
            </a:fld>
            <a:endParaRPr kumimoji="1" lang="zh-CN" altLang="en-US"/>
          </a:p>
        </p:txBody>
      </p:sp>
      <p:grpSp>
        <p:nvGrpSpPr>
          <p:cNvPr id="5" name="组合 4">
            <a:extLst>
              <a:ext uri="{FF2B5EF4-FFF2-40B4-BE49-F238E27FC236}">
                <a16:creationId xmlns:a16="http://schemas.microsoft.com/office/drawing/2014/main" id="{E0E376FD-02D5-8C2C-9A02-286A1B363AB9}"/>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26781039-33DB-62DD-0700-EA358A250CBD}"/>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5E65CCA8-6F70-E9C3-6C08-9BBBBF40CF10}"/>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文本框 7">
            <a:extLst>
              <a:ext uri="{FF2B5EF4-FFF2-40B4-BE49-F238E27FC236}">
                <a16:creationId xmlns:a16="http://schemas.microsoft.com/office/drawing/2014/main" id="{928AB52F-81F1-0FC9-934C-A6EF293288C4}"/>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进度汇报</a:t>
            </a:r>
            <a:endParaRPr kumimoji="1" lang="zh-CN" altLang="en-US" b="1"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FAA2CD90-4867-F0F7-0749-CEC87B6117E1}"/>
              </a:ext>
            </a:extLst>
          </p:cNvPr>
          <p:cNvSpPr txBox="1"/>
          <p:nvPr/>
        </p:nvSpPr>
        <p:spPr>
          <a:xfrm>
            <a:off x="2326283" y="1753871"/>
            <a:ext cx="8490219" cy="2830711"/>
          </a:xfrm>
          <a:prstGeom prst="rect">
            <a:avLst/>
          </a:prstGeom>
          <a:noFill/>
        </p:spPr>
        <p:txBody>
          <a:bodyPr wrap="square" rtlCol="0">
            <a:spAutoFit/>
          </a:bodyPr>
          <a:lstStyle/>
          <a:p>
            <a:pPr algn="just">
              <a:lnSpc>
                <a:spcPct val="125000"/>
              </a:lnSpc>
            </a:pPr>
            <a:r>
              <a:rPr lang="zh-CN" altLang="zh-CN" sz="18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丁鹏举：</a:t>
            </a:r>
          </a:p>
          <a:p>
            <a:pPr algn="just">
              <a:lnSpc>
                <a:spcPct val="125000"/>
              </a:lnSpc>
            </a:pPr>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进度：采集了多人的数据，做实验，写论文。</a:t>
            </a:r>
          </a:p>
          <a:p>
            <a:pPr algn="just">
              <a:lnSpc>
                <a:spcPct val="125000"/>
              </a:lnSpc>
            </a:pPr>
            <a:r>
              <a:rPr lang="en-US"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Tar</a:t>
            </a:r>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：做实验，写论文。</a:t>
            </a:r>
          </a:p>
          <a:p>
            <a:pPr algn="just">
              <a:lnSpc>
                <a:spcPct val="125000"/>
              </a:lnSpc>
            </a:pPr>
            <a:r>
              <a:rPr lang="en-US"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25000"/>
              </a:lnSpc>
            </a:pPr>
            <a:r>
              <a:rPr lang="zh-CN" altLang="zh-CN" sz="18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李佳宾：</a:t>
            </a:r>
          </a:p>
          <a:p>
            <a:pPr algn="just">
              <a:lnSpc>
                <a:spcPct val="125000"/>
              </a:lnSpc>
            </a:pPr>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进度：做了一些实验，敲定实验方案，撰写论文。</a:t>
            </a:r>
          </a:p>
          <a:p>
            <a:pPr algn="just">
              <a:lnSpc>
                <a:spcPct val="125000"/>
              </a:lnSpc>
            </a:pPr>
            <a:r>
              <a:rPr lang="en-US"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Tar</a:t>
            </a:r>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：采集数据，撰写论文。</a:t>
            </a:r>
          </a:p>
          <a:p>
            <a:pPr>
              <a:lnSpc>
                <a:spcPct val="125000"/>
              </a:lnSpc>
            </a:pP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034975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A969289-8F23-7ABA-F282-F1DFA7B5875A}"/>
              </a:ext>
            </a:extLst>
          </p:cNvPr>
          <p:cNvSpPr>
            <a:spLocks noGrp="1"/>
          </p:cNvSpPr>
          <p:nvPr>
            <p:ph type="sldNum" sz="quarter" idx="12"/>
          </p:nvPr>
        </p:nvSpPr>
        <p:spPr/>
        <p:txBody>
          <a:bodyPr/>
          <a:lstStyle/>
          <a:p>
            <a:fld id="{3F4BF8B4-7599-AE40-BB26-5D086B29C9EF}" type="slidenum">
              <a:rPr kumimoji="1" lang="zh-CN" altLang="en-US" smtClean="0"/>
              <a:t>43</a:t>
            </a:fld>
            <a:endParaRPr kumimoji="1" lang="zh-CN" altLang="en-US"/>
          </a:p>
        </p:txBody>
      </p:sp>
      <p:grpSp>
        <p:nvGrpSpPr>
          <p:cNvPr id="5" name="组合 4">
            <a:extLst>
              <a:ext uri="{FF2B5EF4-FFF2-40B4-BE49-F238E27FC236}">
                <a16:creationId xmlns:a16="http://schemas.microsoft.com/office/drawing/2014/main" id="{E0E376FD-02D5-8C2C-9A02-286A1B363AB9}"/>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26781039-33DB-62DD-0700-EA358A250CBD}"/>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5E65CCA8-6F70-E9C3-6C08-9BBBBF40CF10}"/>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文本框 7">
            <a:extLst>
              <a:ext uri="{FF2B5EF4-FFF2-40B4-BE49-F238E27FC236}">
                <a16:creationId xmlns:a16="http://schemas.microsoft.com/office/drawing/2014/main" id="{928AB52F-81F1-0FC9-934C-A6EF293288C4}"/>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进度汇报</a:t>
            </a:r>
            <a:endParaRPr kumimoji="1" lang="zh-CN" altLang="en-US" b="1"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C0270120-3BAE-534E-0B3F-3CF3142B7186}"/>
              </a:ext>
            </a:extLst>
          </p:cNvPr>
          <p:cNvSpPr txBox="1"/>
          <p:nvPr/>
        </p:nvSpPr>
        <p:spPr>
          <a:xfrm>
            <a:off x="2370243" y="1257300"/>
            <a:ext cx="7967246" cy="5600700"/>
          </a:xfrm>
          <a:prstGeom prst="rect">
            <a:avLst/>
          </a:prstGeom>
          <a:noFill/>
        </p:spPr>
        <p:txBody>
          <a:bodyPr wrap="none" rtlCol="0">
            <a:spAutoFit/>
          </a:bodyPr>
          <a:lstStyle/>
          <a:p>
            <a:pPr algn="just">
              <a:lnSpc>
                <a:spcPct val="125000"/>
              </a:lnSpc>
            </a:pPr>
            <a:r>
              <a:rPr lang="zh-CN" altLang="zh-CN" b="1" kern="100" dirty="0">
                <a:effectLst/>
                <a:latin typeface="Microsoft YaHei" panose="020B0503020204020204" pitchFamily="34" charset="-122"/>
                <a:ea typeface="Microsoft YaHei" panose="020B0503020204020204" pitchFamily="34" charset="-122"/>
                <a:cs typeface="Times New Roman" panose="02020603050405020304" pitchFamily="18" charset="0"/>
              </a:rPr>
              <a:t>潘承安：</a:t>
            </a:r>
          </a:p>
          <a:p>
            <a:pPr algn="just">
              <a:lnSpc>
                <a:spcPct val="125000"/>
              </a:lnSpc>
            </a:pPr>
            <a:r>
              <a:rPr lang="zh-CN"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进度：进行实验网络的调试和数据的调整。</a:t>
            </a:r>
          </a:p>
          <a:p>
            <a:pPr algn="just">
              <a:lnSpc>
                <a:spcPct val="125000"/>
              </a:lnSpc>
            </a:pPr>
            <a:r>
              <a:rPr lang="en-US"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Tar</a:t>
            </a:r>
            <a:r>
              <a:rPr lang="zh-CN"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：准备考试，调研实验网络的改进。</a:t>
            </a:r>
          </a:p>
          <a:p>
            <a:pPr algn="just">
              <a:lnSpc>
                <a:spcPct val="125000"/>
              </a:lnSpc>
            </a:pPr>
            <a:r>
              <a:rPr lang="en-US"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25000"/>
              </a:lnSpc>
            </a:pPr>
            <a:r>
              <a:rPr lang="zh-CN" altLang="zh-CN" b="1" kern="100" dirty="0">
                <a:effectLst/>
                <a:latin typeface="Microsoft YaHei" panose="020B0503020204020204" pitchFamily="34" charset="-122"/>
                <a:ea typeface="Microsoft YaHei" panose="020B0503020204020204" pitchFamily="34" charset="-122"/>
                <a:cs typeface="Times New Roman" panose="02020603050405020304" pitchFamily="18" charset="0"/>
              </a:rPr>
              <a:t>白宇斌：</a:t>
            </a:r>
          </a:p>
          <a:p>
            <a:pPr algn="just">
              <a:lnSpc>
                <a:spcPct val="125000"/>
              </a:lnSpc>
            </a:pPr>
            <a:r>
              <a:rPr lang="zh-CN"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进度：本周重新用雷达收集了三组数据，找到了测量手腕</a:t>
            </a:r>
            <a:r>
              <a:rPr lang="en-US"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range-bin</a:t>
            </a:r>
            <a:r>
              <a:rPr lang="zh-CN"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的方法。</a:t>
            </a:r>
          </a:p>
          <a:p>
            <a:pPr algn="just">
              <a:lnSpc>
                <a:spcPct val="125000"/>
              </a:lnSpc>
            </a:pPr>
            <a:r>
              <a:rPr lang="en-US"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Tar: </a:t>
            </a:r>
            <a:r>
              <a:rPr lang="zh-CN"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下周复习考试。</a:t>
            </a:r>
          </a:p>
          <a:p>
            <a:pPr algn="just">
              <a:lnSpc>
                <a:spcPct val="125000"/>
              </a:lnSpc>
            </a:pPr>
            <a:r>
              <a:rPr lang="en-US"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25000"/>
              </a:lnSpc>
            </a:pPr>
            <a:r>
              <a:rPr lang="zh-CN" altLang="zh-CN" b="1" kern="100" dirty="0">
                <a:effectLst/>
                <a:latin typeface="Microsoft YaHei" panose="020B0503020204020204" pitchFamily="34" charset="-122"/>
                <a:ea typeface="Microsoft YaHei" panose="020B0503020204020204" pitchFamily="34" charset="-122"/>
                <a:cs typeface="Times New Roman" panose="02020603050405020304" pitchFamily="18" charset="0"/>
              </a:rPr>
              <a:t>孙书琪：</a:t>
            </a:r>
          </a:p>
          <a:p>
            <a:pPr algn="just">
              <a:lnSpc>
                <a:spcPct val="125000"/>
              </a:lnSpc>
            </a:pPr>
            <a:r>
              <a:rPr lang="zh-CN"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进度：对不同动作相对角度的变化的做了可解释性分析。</a:t>
            </a:r>
          </a:p>
          <a:p>
            <a:pPr algn="just">
              <a:lnSpc>
                <a:spcPct val="125000"/>
              </a:lnSpc>
            </a:pPr>
            <a:r>
              <a:rPr lang="en-US"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Tar</a:t>
            </a:r>
            <a:r>
              <a:rPr lang="zh-CN"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：阅读论文，想一下雷达和视频跨模态的相关应用场景。</a:t>
            </a:r>
          </a:p>
          <a:p>
            <a:pPr algn="just">
              <a:lnSpc>
                <a:spcPct val="125000"/>
              </a:lnSpc>
            </a:pPr>
            <a:r>
              <a:rPr lang="en-US"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25000"/>
              </a:lnSpc>
            </a:pPr>
            <a:r>
              <a:rPr lang="zh-CN" altLang="zh-CN" b="1" kern="100" dirty="0">
                <a:effectLst/>
                <a:latin typeface="Microsoft YaHei" panose="020B0503020204020204" pitchFamily="34" charset="-122"/>
                <a:ea typeface="Microsoft YaHei" panose="020B0503020204020204" pitchFamily="34" charset="-122"/>
                <a:cs typeface="Times New Roman" panose="02020603050405020304" pitchFamily="18" charset="0"/>
              </a:rPr>
              <a:t>秦望全：</a:t>
            </a:r>
          </a:p>
          <a:p>
            <a:pPr algn="just">
              <a:lnSpc>
                <a:spcPct val="125000"/>
              </a:lnSpc>
            </a:pPr>
            <a:r>
              <a:rPr lang="zh-CN"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进度：这周在调试轻量化双分类模型。</a:t>
            </a:r>
          </a:p>
          <a:p>
            <a:pPr algn="just">
              <a:lnSpc>
                <a:spcPct val="125000"/>
              </a:lnSpc>
            </a:pPr>
            <a:r>
              <a:rPr lang="en-US"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Tar</a:t>
            </a:r>
            <a:r>
              <a:rPr lang="zh-CN"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：下周准备考试。</a:t>
            </a:r>
          </a:p>
          <a:p>
            <a:pPr>
              <a:lnSpc>
                <a:spcPct val="125000"/>
              </a:lnSpc>
            </a:pP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89971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A969289-8F23-7ABA-F282-F1DFA7B5875A}"/>
              </a:ext>
            </a:extLst>
          </p:cNvPr>
          <p:cNvSpPr>
            <a:spLocks noGrp="1"/>
          </p:cNvSpPr>
          <p:nvPr>
            <p:ph type="sldNum" sz="quarter" idx="12"/>
          </p:nvPr>
        </p:nvSpPr>
        <p:spPr/>
        <p:txBody>
          <a:bodyPr/>
          <a:lstStyle/>
          <a:p>
            <a:fld id="{3F4BF8B4-7599-AE40-BB26-5D086B29C9EF}" type="slidenum">
              <a:rPr kumimoji="1" lang="zh-CN" altLang="en-US" smtClean="0"/>
              <a:t>44</a:t>
            </a:fld>
            <a:endParaRPr kumimoji="1" lang="zh-CN" altLang="en-US"/>
          </a:p>
        </p:txBody>
      </p:sp>
      <p:grpSp>
        <p:nvGrpSpPr>
          <p:cNvPr id="5" name="组合 4">
            <a:extLst>
              <a:ext uri="{FF2B5EF4-FFF2-40B4-BE49-F238E27FC236}">
                <a16:creationId xmlns:a16="http://schemas.microsoft.com/office/drawing/2014/main" id="{E0E376FD-02D5-8C2C-9A02-286A1B363AB9}"/>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26781039-33DB-62DD-0700-EA358A250CBD}"/>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5E65CCA8-6F70-E9C3-6C08-9BBBBF40CF10}"/>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文本框 7">
            <a:extLst>
              <a:ext uri="{FF2B5EF4-FFF2-40B4-BE49-F238E27FC236}">
                <a16:creationId xmlns:a16="http://schemas.microsoft.com/office/drawing/2014/main" id="{928AB52F-81F1-0FC9-934C-A6EF293288C4}"/>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进度汇报</a:t>
            </a:r>
            <a:endParaRPr kumimoji="1" lang="zh-CN" altLang="en-US" b="1"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B829E561-0E62-3076-7017-ECC768A22162}"/>
              </a:ext>
            </a:extLst>
          </p:cNvPr>
          <p:cNvSpPr txBox="1"/>
          <p:nvPr/>
        </p:nvSpPr>
        <p:spPr>
          <a:xfrm>
            <a:off x="2445194" y="1708901"/>
            <a:ext cx="8490219" cy="2830711"/>
          </a:xfrm>
          <a:prstGeom prst="rect">
            <a:avLst/>
          </a:prstGeom>
          <a:noFill/>
        </p:spPr>
        <p:txBody>
          <a:bodyPr wrap="square" rtlCol="0">
            <a:spAutoFit/>
          </a:bodyPr>
          <a:lstStyle/>
          <a:p>
            <a:pPr algn="just">
              <a:lnSpc>
                <a:spcPct val="125000"/>
              </a:lnSpc>
            </a:pPr>
            <a:r>
              <a:rPr lang="zh-CN" altLang="en-US" b="1" kern="100" dirty="0">
                <a:latin typeface="Microsoft YaHei" panose="020B0503020204020204" pitchFamily="34" charset="-122"/>
                <a:ea typeface="Microsoft YaHei" panose="020B0503020204020204" pitchFamily="34" charset="-122"/>
                <a:cs typeface="Times New Roman" panose="02020603050405020304" pitchFamily="18" charset="0"/>
              </a:rPr>
              <a:t>彭程</a:t>
            </a:r>
            <a:r>
              <a:rPr lang="zh-CN" altLang="zh-CN" sz="18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lnSpc>
                <a:spcPct val="125000"/>
              </a:lnSpc>
            </a:pP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本周</a:t>
            </a:r>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阅读论文</a:t>
            </a:r>
            <a:r>
              <a:rPr lang="e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mm3DFace</a:t>
            </a:r>
            <a:r>
              <a:rPr lang="zh-CN" altLang="en-US"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endParaRPr lang="e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25000"/>
              </a:lnSpc>
            </a:pP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下周</a:t>
            </a:r>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整理并总结论文</a:t>
            </a:r>
            <a:r>
              <a:rPr lang="e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mm3DFace</a:t>
            </a:r>
            <a:r>
              <a:rPr lang="zh-CN" altLang="en-US"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的研究背景、动机以及技术细节。</a:t>
            </a:r>
            <a:endParaRPr lang="en-US"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25000"/>
              </a:lnSpc>
            </a:pPr>
            <a:r>
              <a:rPr lang="en-US"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25000"/>
              </a:lnSpc>
            </a:pPr>
            <a:r>
              <a:rPr lang="zh-CN" altLang="en-US" b="1" kern="100" dirty="0">
                <a:latin typeface="Microsoft YaHei" panose="020B0503020204020204" pitchFamily="34" charset="-122"/>
                <a:ea typeface="Microsoft YaHei" panose="020B0503020204020204" pitchFamily="34" charset="-122"/>
                <a:cs typeface="Times New Roman" panose="02020603050405020304" pitchFamily="18" charset="0"/>
              </a:rPr>
              <a:t>盖佳雯</a:t>
            </a:r>
            <a:r>
              <a:rPr lang="zh-CN" altLang="zh-CN" sz="18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lnSpc>
                <a:spcPct val="125000"/>
              </a:lnSpc>
            </a:pP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本周</a:t>
            </a:r>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阅读论文</a:t>
            </a:r>
            <a:r>
              <a:rPr lang="en-US"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Midas</a:t>
            </a:r>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lnSpc>
                <a:spcPct val="125000"/>
              </a:lnSpc>
            </a:pP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下周</a:t>
            </a:r>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复习考试</a:t>
            </a:r>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nSpc>
                <a:spcPct val="125000"/>
              </a:lnSpc>
            </a:pP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98272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A969289-8F23-7ABA-F282-F1DFA7B5875A}"/>
              </a:ext>
            </a:extLst>
          </p:cNvPr>
          <p:cNvSpPr>
            <a:spLocks noGrp="1"/>
          </p:cNvSpPr>
          <p:nvPr>
            <p:ph type="sldNum" sz="quarter" idx="12"/>
          </p:nvPr>
        </p:nvSpPr>
        <p:spPr/>
        <p:txBody>
          <a:bodyPr/>
          <a:lstStyle/>
          <a:p>
            <a:fld id="{3F4BF8B4-7599-AE40-BB26-5D086B29C9EF}" type="slidenum">
              <a:rPr kumimoji="1" lang="zh-CN" altLang="en-US" smtClean="0"/>
              <a:t>45</a:t>
            </a:fld>
            <a:endParaRPr kumimoji="1" lang="zh-CN" altLang="en-US"/>
          </a:p>
        </p:txBody>
      </p:sp>
      <p:grpSp>
        <p:nvGrpSpPr>
          <p:cNvPr id="5" name="组合 4">
            <a:extLst>
              <a:ext uri="{FF2B5EF4-FFF2-40B4-BE49-F238E27FC236}">
                <a16:creationId xmlns:a16="http://schemas.microsoft.com/office/drawing/2014/main" id="{E0E376FD-02D5-8C2C-9A02-286A1B363AB9}"/>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26781039-33DB-62DD-0700-EA358A250CBD}"/>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5E65CCA8-6F70-E9C3-6C08-9BBBBF40CF10}"/>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文本框 7">
            <a:extLst>
              <a:ext uri="{FF2B5EF4-FFF2-40B4-BE49-F238E27FC236}">
                <a16:creationId xmlns:a16="http://schemas.microsoft.com/office/drawing/2014/main" id="{928AB52F-81F1-0FC9-934C-A6EF293288C4}"/>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进度汇报</a:t>
            </a:r>
            <a:endParaRPr kumimoji="1" lang="zh-CN" altLang="en-US" b="1"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B829E561-0E62-3076-7017-ECC768A22162}"/>
              </a:ext>
            </a:extLst>
          </p:cNvPr>
          <p:cNvSpPr txBox="1"/>
          <p:nvPr/>
        </p:nvSpPr>
        <p:spPr>
          <a:xfrm>
            <a:off x="2445194" y="1708901"/>
            <a:ext cx="8490219" cy="3176062"/>
          </a:xfrm>
          <a:prstGeom prst="rect">
            <a:avLst/>
          </a:prstGeom>
          <a:noFill/>
        </p:spPr>
        <p:txBody>
          <a:bodyPr wrap="square" rtlCol="0">
            <a:spAutoFit/>
          </a:bodyPr>
          <a:lstStyle/>
          <a:p>
            <a:pPr algn="just">
              <a:lnSpc>
                <a:spcPct val="125000"/>
              </a:lnSpc>
            </a:pPr>
            <a:r>
              <a:rPr lang="zh-CN" altLang="en-US" sz="1800" b="1" kern="100" dirty="0">
                <a:effectLst/>
                <a:latin typeface="Times New Roman" panose="02020603050405020304" pitchFamily="18" charset="0"/>
                <a:ea typeface="Microsoft YaHei" panose="020B0503020204020204" pitchFamily="34" charset="-122"/>
                <a:cs typeface="Times New Roman" panose="02020603050405020304" pitchFamily="18" charset="0"/>
              </a:rPr>
              <a:t>邓玲</a:t>
            </a:r>
            <a:r>
              <a:rPr lang="zh-CN" altLang="zh-CN" sz="1800" b="1" kern="100" dirty="0">
                <a:effectLst/>
                <a:latin typeface="Times New Roman" panose="02020603050405020304" pitchFamily="18" charset="0"/>
                <a:ea typeface="Microsoft YaHei" panose="020B0503020204020204" pitchFamily="34" charset="-122"/>
                <a:cs typeface="Times New Roman" panose="02020603050405020304" pitchFamily="18" charset="0"/>
              </a:rPr>
              <a:t>：</a:t>
            </a:r>
          </a:p>
          <a:p>
            <a:pPr algn="just">
              <a:lnSpc>
                <a:spcPct val="125000"/>
              </a:lnSpc>
            </a:pPr>
            <a:r>
              <a:rPr lang="zh-CN" altLang="en-US" kern="100" dirty="0">
                <a:latin typeface="Times New Roman" panose="02020603050405020304" pitchFamily="18" charset="0"/>
                <a:ea typeface="Microsoft YaHei" panose="020B0503020204020204" pitchFamily="34" charset="-122"/>
                <a:cs typeface="Times New Roman" panose="02020603050405020304" pitchFamily="18" charset="0"/>
              </a:rPr>
              <a:t>本周</a:t>
            </a:r>
            <a:r>
              <a:rPr lang="zh-CN" altLang="zh-CN" sz="1800" kern="100" dirty="0">
                <a:effectLst/>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1800" kern="100" dirty="0">
                <a:effectLst/>
                <a:latin typeface="Times New Roman" panose="02020603050405020304" pitchFamily="18" charset="0"/>
                <a:ea typeface="Microsoft YaHei" panose="020B0503020204020204" pitchFamily="34" charset="-122"/>
                <a:cs typeface="Times New Roman" panose="02020603050405020304" pitchFamily="18" charset="0"/>
              </a:rPr>
              <a:t>跑实验；撰写论文中的实验部分。</a:t>
            </a:r>
            <a:endParaRPr lang="en-US" altLang="zh-CN" sz="1800" kern="100"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25000"/>
              </a:lnSpc>
            </a:pPr>
            <a:r>
              <a:rPr lang="zh-CN" altLang="en-US" kern="100" dirty="0">
                <a:latin typeface="Times New Roman" panose="02020603050405020304" pitchFamily="18" charset="0"/>
                <a:ea typeface="Microsoft YaHei" panose="020B0503020204020204" pitchFamily="34" charset="-122"/>
                <a:cs typeface="Times New Roman" panose="02020603050405020304" pitchFamily="18" charset="0"/>
              </a:rPr>
              <a:t>下周</a:t>
            </a:r>
            <a:r>
              <a:rPr lang="zh-CN" altLang="zh-CN" sz="1800" kern="100" dirty="0">
                <a:effectLst/>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1800" kern="100" dirty="0">
                <a:effectLst/>
                <a:latin typeface="Times New Roman" panose="02020603050405020304" pitchFamily="18" charset="0"/>
                <a:ea typeface="Microsoft YaHei" panose="020B0503020204020204" pitchFamily="34" charset="-122"/>
                <a:cs typeface="Times New Roman" panose="02020603050405020304" pitchFamily="18" charset="0"/>
              </a:rPr>
              <a:t>撰写论文。</a:t>
            </a:r>
            <a:endParaRPr lang="en-US" altLang="zh-CN" sz="1800" kern="100"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25000"/>
              </a:lnSpc>
            </a:pPr>
            <a:r>
              <a:rPr lang="en-US" altLang="zh-CN" sz="1800" kern="100" dirty="0">
                <a:effectLst/>
                <a:latin typeface="Times New Roman" panose="02020603050405020304" pitchFamily="18" charset="0"/>
                <a:ea typeface="Microsoft YaHei" panose="020B0503020204020204" pitchFamily="34" charset="-122"/>
                <a:cs typeface="Times New Roman" panose="02020603050405020304" pitchFamily="18" charset="0"/>
              </a:rPr>
              <a:t> </a:t>
            </a:r>
            <a:endParaRPr lang="zh-CN" altLang="zh-CN" sz="1800" kern="100"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25000"/>
              </a:lnSpc>
            </a:pPr>
            <a:r>
              <a:rPr lang="zh-CN" altLang="en-US" sz="1800" b="1" kern="100" dirty="0">
                <a:effectLst/>
                <a:latin typeface="Times New Roman" panose="02020603050405020304" pitchFamily="18" charset="0"/>
                <a:ea typeface="Microsoft YaHei" panose="020B0503020204020204" pitchFamily="34" charset="-122"/>
                <a:cs typeface="Times New Roman" panose="02020603050405020304" pitchFamily="18" charset="0"/>
              </a:rPr>
              <a:t>孙豹</a:t>
            </a:r>
            <a:r>
              <a:rPr lang="zh-CN" altLang="zh-CN" sz="1800" b="1" kern="100" dirty="0">
                <a:effectLst/>
                <a:latin typeface="Times New Roman" panose="02020603050405020304" pitchFamily="18" charset="0"/>
                <a:ea typeface="Microsoft YaHei" panose="020B0503020204020204" pitchFamily="34" charset="-122"/>
                <a:cs typeface="Times New Roman" panose="02020603050405020304" pitchFamily="18" charset="0"/>
              </a:rPr>
              <a:t>：</a:t>
            </a:r>
          </a:p>
          <a:p>
            <a:pPr algn="just">
              <a:lnSpc>
                <a:spcPct val="125000"/>
              </a:lnSpc>
            </a:pPr>
            <a:r>
              <a:rPr lang="zh-CN" altLang="en-US" sz="1800" kern="100" dirty="0">
                <a:effectLst/>
                <a:latin typeface="Times New Roman" panose="02020603050405020304" pitchFamily="18" charset="0"/>
                <a:ea typeface="Microsoft YaHei" panose="020B0503020204020204" pitchFamily="34" charset="-122"/>
                <a:cs typeface="Times New Roman" panose="02020603050405020304" pitchFamily="18" charset="0"/>
              </a:rPr>
              <a:t>本周</a:t>
            </a:r>
            <a:r>
              <a:rPr lang="zh-CN" altLang="zh-CN" sz="1800" kern="100" dirty="0">
                <a:effectLst/>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kern="100" dirty="0">
                <a:latin typeface="Times New Roman" panose="02020603050405020304" pitchFamily="18" charset="0"/>
                <a:ea typeface="Microsoft YaHei" panose="020B0503020204020204" pitchFamily="34" charset="-122"/>
                <a:cs typeface="Times New Roman" panose="02020603050405020304" pitchFamily="18" charset="0"/>
              </a:rPr>
              <a:t>阅读</a:t>
            </a:r>
            <a:r>
              <a:rPr lang="zh-CN" altLang="en-US" sz="1800" kern="100" dirty="0">
                <a:effectLst/>
                <a:latin typeface="Times New Roman" panose="02020603050405020304" pitchFamily="18" charset="0"/>
                <a:ea typeface="Microsoft YaHei" panose="020B0503020204020204" pitchFamily="34" charset="-122"/>
                <a:cs typeface="Times New Roman" panose="02020603050405020304" pitchFamily="18" charset="0"/>
              </a:rPr>
              <a:t>论文</a:t>
            </a:r>
            <a:r>
              <a:rPr lang="en" altLang="zh-CN" sz="1800" kern="100" dirty="0">
                <a:effectLst/>
                <a:latin typeface="Times New Roman" panose="02020603050405020304" pitchFamily="18" charset="0"/>
                <a:ea typeface="Microsoft YaHei" panose="020B0503020204020204" pitchFamily="34" charset="-122"/>
                <a:cs typeface="Times New Roman" panose="02020603050405020304" pitchFamily="18" charset="0"/>
              </a:rPr>
              <a:t>A Resolution Enhancement Technique for Remote Monitoring of the Vital Signs of Multiple Subjects Using a 24 </a:t>
            </a:r>
            <a:r>
              <a:rPr lang="en" altLang="zh-CN" sz="1800" kern="100" dirty="0" err="1">
                <a:effectLst/>
                <a:latin typeface="Times New Roman" panose="02020603050405020304" pitchFamily="18" charset="0"/>
                <a:ea typeface="Microsoft YaHei" panose="020B0503020204020204" pitchFamily="34" charset="-122"/>
                <a:cs typeface="Times New Roman" panose="02020603050405020304" pitchFamily="18" charset="0"/>
              </a:rPr>
              <a:t>Ghz</a:t>
            </a:r>
            <a:r>
              <a:rPr lang="en" altLang="zh-CN" sz="1800" kern="100" dirty="0">
                <a:effectLst/>
                <a:latin typeface="Times New Roman" panose="02020603050405020304" pitchFamily="18" charset="0"/>
                <a:ea typeface="Microsoft YaHei" panose="020B0503020204020204" pitchFamily="34" charset="-122"/>
                <a:cs typeface="Times New Roman" panose="02020603050405020304" pitchFamily="18" charset="0"/>
              </a:rPr>
              <a:t> Bandwidth-Limited FMCW Radar</a:t>
            </a:r>
            <a:r>
              <a:rPr lang="zh-CN" altLang="en-US" sz="1800" kern="100" dirty="0">
                <a:effectLst/>
                <a:latin typeface="Times New Roman" panose="02020603050405020304" pitchFamily="18" charset="0"/>
                <a:ea typeface="Microsoft YaHei" panose="020B0503020204020204" pitchFamily="34" charset="-122"/>
                <a:cs typeface="Times New Roman" panose="02020603050405020304" pitchFamily="18" charset="0"/>
              </a:rPr>
              <a:t>。</a:t>
            </a:r>
            <a:endParaRPr lang="en" altLang="zh-CN" sz="1800" kern="100"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25000"/>
              </a:lnSpc>
            </a:pPr>
            <a:r>
              <a:rPr lang="zh-CN" altLang="en-US" kern="100" dirty="0">
                <a:latin typeface="Times New Roman" panose="02020603050405020304" pitchFamily="18" charset="0"/>
                <a:ea typeface="Microsoft YaHei" panose="020B0503020204020204" pitchFamily="34" charset="-122"/>
                <a:cs typeface="Times New Roman" panose="02020603050405020304" pitchFamily="18" charset="0"/>
              </a:rPr>
              <a:t>下周</a:t>
            </a:r>
            <a:r>
              <a:rPr lang="zh-CN" altLang="zh-CN" sz="1800" kern="100" dirty="0">
                <a:effectLst/>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1800" kern="100" dirty="0">
                <a:effectLst/>
                <a:latin typeface="Times New Roman" panose="02020603050405020304" pitchFamily="18" charset="0"/>
                <a:ea typeface="Microsoft YaHei" panose="020B0503020204020204" pitchFamily="34" charset="-122"/>
                <a:cs typeface="Times New Roman" panose="02020603050405020304" pitchFamily="18" charset="0"/>
              </a:rPr>
              <a:t>复习考试</a:t>
            </a:r>
            <a:r>
              <a:rPr lang="zh-CN" altLang="zh-CN" sz="1800" kern="100" dirty="0">
                <a:effectLst/>
                <a:latin typeface="Times New Roman" panose="02020603050405020304" pitchFamily="18" charset="0"/>
                <a:ea typeface="Microsoft YaHei" panose="020B0503020204020204" pitchFamily="34" charset="-122"/>
                <a:cs typeface="Times New Roman" panose="02020603050405020304" pitchFamily="18" charset="0"/>
              </a:rPr>
              <a:t>。</a:t>
            </a:r>
          </a:p>
          <a:p>
            <a:pPr>
              <a:lnSpc>
                <a:spcPct val="125000"/>
              </a:lnSpc>
            </a:pPr>
            <a:endPar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73839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 name="文本框 3">
            <a:extLst>
              <a:ext uri="{FF2B5EF4-FFF2-40B4-BE49-F238E27FC236}">
                <a16:creationId xmlns:a16="http://schemas.microsoft.com/office/drawing/2014/main" id="{9BA81765-935F-A828-418D-419BEB5ACE0E}"/>
              </a:ext>
            </a:extLst>
          </p:cNvPr>
          <p:cNvSpPr txBox="1"/>
          <p:nvPr/>
        </p:nvSpPr>
        <p:spPr>
          <a:xfrm>
            <a:off x="945169" y="479573"/>
            <a:ext cx="1672253"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研究背景</a:t>
            </a:r>
            <a:endParaRPr kumimoji="1" lang="zh-CN" altLang="en-US" b="1"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0B60F0BD-3A62-47C1-4C4E-B3195184DCB9}"/>
              </a:ext>
            </a:extLst>
          </p:cNvPr>
          <p:cNvSpPr txBox="1"/>
          <p:nvPr/>
        </p:nvSpPr>
        <p:spPr>
          <a:xfrm>
            <a:off x="1126845" y="4735283"/>
            <a:ext cx="9938309" cy="1015663"/>
          </a:xfrm>
          <a:prstGeom prst="rect">
            <a:avLst/>
          </a:prstGeom>
          <a:noFill/>
        </p:spPr>
        <p:txBody>
          <a:bodyPr wrap="square" rtlCol="0">
            <a:spAutoFit/>
          </a:bodyPr>
          <a:lstStyle/>
          <a:p>
            <a:endParaRPr lang="en-US" altLang="zh-CN" sz="2000" dirty="0">
              <a:latin typeface="Microsoft YaHei" panose="020B0503020204020204" pitchFamily="34" charset="-122"/>
              <a:ea typeface="Microsoft YaHei" panose="020B0503020204020204" pitchFamily="34" charset="-122"/>
            </a:endParaRPr>
          </a:p>
          <a:p>
            <a:r>
              <a:rPr lang="zh-CN" altLang="en-US" sz="2000" b="0" i="0" dirty="0">
                <a:effectLst/>
                <a:latin typeface="Microsoft YaHei" panose="020B0503020204020204" pitchFamily="34" charset="-122"/>
                <a:ea typeface="Microsoft YaHei" panose="020B0503020204020204" pitchFamily="34" charset="-122"/>
              </a:rPr>
              <a:t>不同的数据源有不同的局限性。比较四个主流数据源，最终选择</a:t>
            </a:r>
            <a:r>
              <a:rPr lang="zh-CN" altLang="en-US" sz="2000" b="1" i="0" dirty="0">
                <a:solidFill>
                  <a:srgbClr val="FF0000"/>
                </a:solidFill>
                <a:effectLst/>
                <a:latin typeface="Microsoft YaHei" panose="020B0503020204020204" pitchFamily="34" charset="-122"/>
                <a:ea typeface="Microsoft YaHei" panose="020B0503020204020204" pitchFamily="34" charset="-122"/>
              </a:rPr>
              <a:t>基于视频的解决方案</a:t>
            </a:r>
            <a:r>
              <a:rPr lang="zh-CN" altLang="en-US" sz="2000" b="0" i="0" dirty="0">
                <a:effectLst/>
                <a:latin typeface="Microsoft YaHei" panose="020B0503020204020204" pitchFamily="34" charset="-122"/>
                <a:ea typeface="Microsoft YaHei" panose="020B0503020204020204" pitchFamily="34" charset="-122"/>
              </a:rPr>
              <a:t>。</a:t>
            </a:r>
            <a:endParaRPr lang="zh-CN" altLang="en-US" sz="2000" dirty="0">
              <a:effectLst/>
              <a:latin typeface="Microsoft YaHei" panose="020B0503020204020204" pitchFamily="34" charset="-122"/>
              <a:ea typeface="Microsoft YaHei" panose="020B0503020204020204" pitchFamily="34" charset="-122"/>
            </a:endParaRPr>
          </a:p>
          <a:p>
            <a:endParaRPr kumimoji="1" lang="zh-CN" altLang="en-US" sz="2000" dirty="0">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B335357C-DC7F-A6B4-0B78-13A014B70BF7}"/>
              </a:ext>
            </a:extLst>
          </p:cNvPr>
          <p:cNvSpPr txBox="1"/>
          <p:nvPr/>
        </p:nvSpPr>
        <p:spPr>
          <a:xfrm>
            <a:off x="945169" y="2277362"/>
            <a:ext cx="10338086" cy="1884555"/>
          </a:xfrm>
          <a:prstGeom prst="rect">
            <a:avLst/>
          </a:prstGeom>
          <a:noFill/>
        </p:spPr>
        <p:txBody>
          <a:bodyPr wrap="none" rtlCol="0">
            <a:spAutoFit/>
          </a:bodyPr>
          <a:lstStyle/>
          <a:p>
            <a:pPr>
              <a:lnSpc>
                <a:spcPct val="150000"/>
              </a:lnSpc>
            </a:pP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1</a:t>
            </a:r>
            <a:r>
              <a:rPr kumimoji="1" lang="zh-CN" altLang="en-US" sz="2000" dirty="0">
                <a:latin typeface="Microsoft YaHei" panose="020B0503020204020204" pitchFamily="34" charset="-122"/>
                <a:ea typeface="Microsoft YaHei" panose="020B0503020204020204" pitchFamily="34" charset="-122"/>
              </a:rPr>
              <a:t>）雷达数据集：数据集体积仍然很小，类和场景也有限。（多人场景下数据置信度低）</a:t>
            </a:r>
            <a:endParaRPr kumimoji="1" lang="en-US" altLang="zh-CN" sz="2000" dirty="0">
              <a:latin typeface="Microsoft YaHei" panose="020B0503020204020204" pitchFamily="34" charset="-122"/>
              <a:ea typeface="Microsoft YaHei" panose="020B0503020204020204" pitchFamily="34" charset="-122"/>
            </a:endParaRPr>
          </a:p>
          <a:p>
            <a:pPr>
              <a:lnSpc>
                <a:spcPct val="150000"/>
              </a:lnSpc>
            </a:pP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2</a:t>
            </a:r>
            <a:r>
              <a:rPr kumimoji="1" lang="zh-CN" altLang="en-US" sz="2000" dirty="0">
                <a:latin typeface="Microsoft YaHei" panose="020B0503020204020204" pitchFamily="34" charset="-122"/>
                <a:ea typeface="Microsoft YaHei" panose="020B0503020204020204" pitchFamily="34" charset="-122"/>
              </a:rPr>
              <a:t>）深度相机数据集：忽略许多常见的人类活动。</a:t>
            </a:r>
            <a:endParaRPr kumimoji="1" lang="en-US" altLang="zh-CN" sz="2000" dirty="0">
              <a:latin typeface="Microsoft YaHei" panose="020B0503020204020204" pitchFamily="34" charset="-122"/>
              <a:ea typeface="Microsoft YaHei" panose="020B0503020204020204" pitchFamily="34" charset="-122"/>
            </a:endParaRPr>
          </a:p>
          <a:p>
            <a:pPr>
              <a:lnSpc>
                <a:spcPct val="150000"/>
              </a:lnSpc>
            </a:pP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3</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err="1">
                <a:latin typeface="Microsoft YaHei" panose="020B0503020204020204" pitchFamily="34" charset="-122"/>
                <a:ea typeface="Microsoft YaHei" panose="020B0503020204020204" pitchFamily="34" charset="-122"/>
              </a:rPr>
              <a:t>MoCap</a:t>
            </a:r>
            <a:r>
              <a:rPr kumimoji="1" lang="zh-CN" altLang="en-US" sz="2000" dirty="0">
                <a:latin typeface="Microsoft YaHei" panose="020B0503020204020204" pitchFamily="34" charset="-122"/>
                <a:ea typeface="Microsoft YaHei" panose="020B0503020204020204" pitchFamily="34" charset="-122"/>
              </a:rPr>
              <a:t>数据集：只有</a:t>
            </a:r>
            <a:r>
              <a:rPr kumimoji="1" lang="en-US" altLang="zh-CN" sz="2000" dirty="0">
                <a:latin typeface="Microsoft YaHei" panose="020B0503020204020204" pitchFamily="34" charset="-122"/>
                <a:ea typeface="Microsoft YaHei" panose="020B0503020204020204" pitchFamily="34" charset="-122"/>
              </a:rPr>
              <a:t>17</a:t>
            </a:r>
            <a:r>
              <a:rPr kumimoji="1" lang="zh-CN" altLang="en-US" sz="2000" dirty="0">
                <a:latin typeface="Microsoft YaHei" panose="020B0503020204020204" pitchFamily="34" charset="-122"/>
                <a:ea typeface="Microsoft YaHei" panose="020B0503020204020204" pitchFamily="34" charset="-122"/>
              </a:rPr>
              <a:t>个关键节点，导致雷达数据非常粗糙。</a:t>
            </a:r>
            <a:endParaRPr kumimoji="1" lang="en-US" altLang="zh-CN" sz="2000" dirty="0">
              <a:latin typeface="Microsoft YaHei" panose="020B0503020204020204" pitchFamily="34" charset="-122"/>
              <a:ea typeface="Microsoft YaHei" panose="020B0503020204020204" pitchFamily="34" charset="-122"/>
            </a:endParaRPr>
          </a:p>
          <a:p>
            <a:pPr>
              <a:lnSpc>
                <a:spcPct val="150000"/>
              </a:lnSpc>
            </a:pP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4</a:t>
            </a:r>
            <a:r>
              <a:rPr kumimoji="1" lang="zh-CN" altLang="en-US" sz="2000" dirty="0">
                <a:latin typeface="Microsoft YaHei" panose="020B0503020204020204" pitchFamily="34" charset="-122"/>
                <a:ea typeface="Microsoft YaHei" panose="020B0503020204020204" pitchFamily="34" charset="-122"/>
              </a:rPr>
              <a:t>）视频数据集：海量视频容易获得，并且可以从视频中提取</a:t>
            </a:r>
            <a:r>
              <a:rPr kumimoji="1" lang="en-US" altLang="zh-CN" sz="2000" dirty="0">
                <a:latin typeface="Microsoft YaHei" panose="020B0503020204020204" pitchFamily="34" charset="-122"/>
                <a:ea typeface="Microsoft YaHei" panose="020B0503020204020204" pitchFamily="34" charset="-122"/>
              </a:rPr>
              <a:t>3D</a:t>
            </a:r>
            <a:r>
              <a:rPr kumimoji="1" lang="zh-CN" altLang="en-US" sz="2000" dirty="0">
                <a:latin typeface="Microsoft YaHei" panose="020B0503020204020204" pitchFamily="34" charset="-122"/>
                <a:ea typeface="Microsoft YaHei" panose="020B0503020204020204" pitchFamily="34" charset="-122"/>
              </a:rPr>
              <a:t>数据。</a:t>
            </a:r>
          </a:p>
        </p:txBody>
      </p:sp>
      <p:sp>
        <p:nvSpPr>
          <p:cNvPr id="11" name="文本框 10">
            <a:extLst>
              <a:ext uri="{FF2B5EF4-FFF2-40B4-BE49-F238E27FC236}">
                <a16:creationId xmlns:a16="http://schemas.microsoft.com/office/drawing/2014/main" id="{82DBF430-E38A-7BA6-4E56-36D4BD213BFC}"/>
              </a:ext>
            </a:extLst>
          </p:cNvPr>
          <p:cNvSpPr txBox="1"/>
          <p:nvPr/>
        </p:nvSpPr>
        <p:spPr>
          <a:xfrm>
            <a:off x="945169" y="1325959"/>
            <a:ext cx="10693797" cy="830997"/>
          </a:xfrm>
          <a:prstGeom prst="rect">
            <a:avLst/>
          </a:prstGeom>
          <a:noFill/>
        </p:spPr>
        <p:txBody>
          <a:bodyPr wrap="square" rtlCol="0">
            <a:spAutoFit/>
          </a:bodyPr>
          <a:lstStyle/>
          <a:p>
            <a:r>
              <a:rPr lang="en-US" altLang="zh-CN" sz="2400" b="1" dirty="0">
                <a:latin typeface="Microsoft YaHei" panose="020B0503020204020204" pitchFamily="34" charset="-122"/>
                <a:ea typeface="Microsoft YaHei" panose="020B0503020204020204" pitchFamily="34" charset="-122"/>
              </a:rPr>
              <a:t>3. </a:t>
            </a:r>
            <a:r>
              <a:rPr lang="zh-CN" altLang="en-US" sz="2400" b="1" dirty="0">
                <a:latin typeface="Microsoft YaHei" panose="020B0503020204020204" pitchFamily="34" charset="-122"/>
                <a:ea typeface="Microsoft YaHei" panose="020B0503020204020204" pitchFamily="34" charset="-122"/>
              </a:rPr>
              <a:t>利用其他数据源生成雷达数据。</a:t>
            </a:r>
          </a:p>
          <a:p>
            <a:endParaRPr lang="en-US" altLang="zh-CN" sz="2400" b="1" dirty="0">
              <a:latin typeface="Microsoft YaHei" panose="020B0503020204020204" pitchFamily="34" charset="-122"/>
              <a:ea typeface="Microsoft YaHei" panose="020B0503020204020204" pitchFamily="34" charset="-122"/>
            </a:endParaRPr>
          </a:p>
        </p:txBody>
      </p:sp>
      <p:sp>
        <p:nvSpPr>
          <p:cNvPr id="2" name="灯片编号占位符 1">
            <a:extLst>
              <a:ext uri="{FF2B5EF4-FFF2-40B4-BE49-F238E27FC236}">
                <a16:creationId xmlns:a16="http://schemas.microsoft.com/office/drawing/2014/main" id="{3C994FB3-FB8B-868F-BDB4-2D63AD251D64}"/>
              </a:ext>
            </a:extLst>
          </p:cNvPr>
          <p:cNvSpPr>
            <a:spLocks noGrp="1"/>
          </p:cNvSpPr>
          <p:nvPr>
            <p:ph type="sldNum" sz="quarter" idx="12"/>
          </p:nvPr>
        </p:nvSpPr>
        <p:spPr/>
        <p:txBody>
          <a:bodyPr/>
          <a:lstStyle/>
          <a:p>
            <a:fld id="{3F4BF8B4-7599-AE40-BB26-5D086B29C9EF}" type="slidenum">
              <a:rPr kumimoji="1" lang="zh-CN" altLang="en-US" smtClean="0"/>
              <a:t>5</a:t>
            </a:fld>
            <a:endParaRPr kumimoji="1" lang="zh-CN" altLang="en-US"/>
          </a:p>
        </p:txBody>
      </p:sp>
    </p:spTree>
    <p:extLst>
      <p:ext uri="{BB962C8B-B14F-4D97-AF65-F5344CB8AC3E}">
        <p14:creationId xmlns:p14="http://schemas.microsoft.com/office/powerpoint/2010/main" val="4268384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C974E03C-A514-62D0-78A0-7DAEA7602637}"/>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提出问题</a:t>
            </a:r>
            <a:endParaRPr kumimoji="1" lang="zh-CN" altLang="en-US" b="1"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DDFC50FD-D039-751B-69B1-4ADBD2A0E76C}"/>
              </a:ext>
            </a:extLst>
          </p:cNvPr>
          <p:cNvSpPr txBox="1"/>
          <p:nvPr/>
        </p:nvSpPr>
        <p:spPr>
          <a:xfrm>
            <a:off x="1481666" y="1985433"/>
            <a:ext cx="6478055" cy="1884555"/>
          </a:xfrm>
          <a:prstGeom prst="rect">
            <a:avLst/>
          </a:prstGeom>
          <a:noFill/>
        </p:spPr>
        <p:txBody>
          <a:bodyPr wrap="none" rtlCol="0">
            <a:spAutoFit/>
          </a:bodyPr>
          <a:lstStyle/>
          <a:p>
            <a:pPr>
              <a:lnSpc>
                <a:spcPct val="150000"/>
              </a:lnSpc>
            </a:pPr>
            <a:r>
              <a:rPr lang="zh-CN" altLang="en" sz="2000" b="0" i="0" dirty="0">
                <a:solidFill>
                  <a:srgbClr val="000000"/>
                </a:solidFill>
                <a:effectLst/>
                <a:latin typeface="Microsoft YaHei" panose="020B0503020204020204" pitchFamily="34" charset="-122"/>
                <a:ea typeface="Microsoft YaHei" panose="020B0503020204020204" pitchFamily="34" charset="-122"/>
              </a:rPr>
              <a:t>（</a:t>
            </a:r>
            <a:r>
              <a:rPr lang="en" altLang="zh-CN" sz="2000" b="0" i="0" dirty="0" err="1">
                <a:solidFill>
                  <a:srgbClr val="000000"/>
                </a:solidFill>
                <a:effectLst/>
                <a:latin typeface="Microsoft YaHei" panose="020B0503020204020204" pitchFamily="34" charset="-122"/>
                <a:ea typeface="Microsoft YaHei" panose="020B0503020204020204" pitchFamily="34" charset="-122"/>
              </a:rPr>
              <a:t>i</a:t>
            </a:r>
            <a:r>
              <a:rPr lang="zh-CN" altLang="en" sz="2000" b="0" i="0" dirty="0">
                <a:solidFill>
                  <a:srgbClr val="000000"/>
                </a:solidFill>
                <a:effectLst/>
                <a:latin typeface="Microsoft YaHei" panose="020B0503020204020204" pitchFamily="34" charset="-122"/>
                <a:ea typeface="Microsoft YaHei" panose="020B0503020204020204" pitchFamily="34" charset="-122"/>
              </a:rPr>
              <a:t>）</a:t>
            </a:r>
            <a:r>
              <a:rPr lang="zh-CN" altLang="en-US" sz="2000" b="0" i="0" dirty="0">
                <a:solidFill>
                  <a:srgbClr val="000000"/>
                </a:solidFill>
                <a:effectLst/>
                <a:latin typeface="Microsoft YaHei" panose="020B0503020204020204" pitchFamily="34" charset="-122"/>
                <a:ea typeface="Microsoft YaHei" panose="020B0503020204020204" pitchFamily="34" charset="-122"/>
              </a:rPr>
              <a:t>如何模拟多人之间雷达信号的多路径反射和衰减？</a:t>
            </a:r>
            <a:endParaRPr lang="zh-CN" altLang="en-US" sz="2000" dirty="0">
              <a:solidFill>
                <a:srgbClr val="000000"/>
              </a:solidFill>
              <a:effectLst/>
              <a:latin typeface="Microsoft YaHei" panose="020B0503020204020204" pitchFamily="34" charset="-122"/>
              <a:ea typeface="Microsoft YaHei" panose="020B0503020204020204" pitchFamily="34" charset="-122"/>
            </a:endParaRPr>
          </a:p>
          <a:p>
            <a:pPr>
              <a:lnSpc>
                <a:spcPct val="150000"/>
              </a:lnSpc>
            </a:pPr>
            <a:r>
              <a:rPr lang="zh-CN" altLang="en-US" sz="2000" b="0" i="0" dirty="0">
                <a:solidFill>
                  <a:srgbClr val="000000"/>
                </a:solidFill>
                <a:effectLst/>
                <a:latin typeface="Microsoft YaHei" panose="020B0503020204020204" pitchFamily="34" charset="-122"/>
                <a:ea typeface="Microsoft YaHei" panose="020B0503020204020204" pitchFamily="34" charset="-122"/>
              </a:rPr>
              <a:t>（</a:t>
            </a:r>
            <a:r>
              <a:rPr lang="en" altLang="zh-CN" sz="2000" b="0" i="0" dirty="0">
                <a:solidFill>
                  <a:srgbClr val="000000"/>
                </a:solidFill>
                <a:effectLst/>
                <a:latin typeface="Microsoft YaHei" panose="020B0503020204020204" pitchFamily="34" charset="-122"/>
                <a:ea typeface="Microsoft YaHei" panose="020B0503020204020204" pitchFamily="34" charset="-122"/>
              </a:rPr>
              <a:t>ii</a:t>
            </a:r>
            <a:r>
              <a:rPr lang="zh-CN" altLang="en" sz="2000" b="0" i="0" dirty="0">
                <a:solidFill>
                  <a:srgbClr val="000000"/>
                </a:solidFill>
                <a:effectLst/>
                <a:latin typeface="Microsoft YaHei" panose="020B0503020204020204" pitchFamily="34" charset="-122"/>
                <a:ea typeface="Microsoft YaHei" panose="020B0503020204020204" pitchFamily="34" charset="-122"/>
              </a:rPr>
              <a:t>）</a:t>
            </a:r>
            <a:r>
              <a:rPr lang="zh-CN" altLang="en-US" sz="2000" b="0" i="0" dirty="0">
                <a:solidFill>
                  <a:srgbClr val="000000"/>
                </a:solidFill>
                <a:effectLst/>
                <a:latin typeface="Microsoft YaHei" panose="020B0503020204020204" pitchFamily="34" charset="-122"/>
                <a:ea typeface="Microsoft YaHei" panose="020B0503020204020204" pitchFamily="34" charset="-122"/>
              </a:rPr>
              <a:t>如何获取可转换雷达数据以</a:t>
            </a:r>
            <a:r>
              <a:rPr lang="zh-CN" altLang="en-US" sz="2000" dirty="0">
                <a:solidFill>
                  <a:srgbClr val="000000"/>
                </a:solidFill>
                <a:latin typeface="Microsoft YaHei" panose="020B0503020204020204" pitchFamily="34" charset="-122"/>
                <a:ea typeface="Microsoft YaHei" panose="020B0503020204020204" pitchFamily="34" charset="-122"/>
              </a:rPr>
              <a:t>满足</a:t>
            </a:r>
            <a:r>
              <a:rPr lang="zh-CN" altLang="en-US" sz="2000" b="0" i="0" dirty="0">
                <a:solidFill>
                  <a:srgbClr val="000000"/>
                </a:solidFill>
                <a:effectLst/>
                <a:latin typeface="Microsoft YaHei" panose="020B0503020204020204" pitchFamily="34" charset="-122"/>
                <a:ea typeface="Microsoft YaHei" panose="020B0503020204020204" pitchFamily="34" charset="-122"/>
              </a:rPr>
              <a:t>丰富的应用场景？</a:t>
            </a:r>
            <a:endParaRPr lang="zh-CN" altLang="en-US" sz="2000" dirty="0">
              <a:solidFill>
                <a:srgbClr val="000000"/>
              </a:solidFill>
              <a:effectLst/>
              <a:latin typeface="Microsoft YaHei" panose="020B0503020204020204" pitchFamily="34" charset="-122"/>
              <a:ea typeface="Microsoft YaHei" panose="020B0503020204020204" pitchFamily="34" charset="-122"/>
            </a:endParaRPr>
          </a:p>
          <a:p>
            <a:pPr>
              <a:lnSpc>
                <a:spcPct val="150000"/>
              </a:lnSpc>
            </a:pPr>
            <a:r>
              <a:rPr lang="zh-CN" altLang="en-US" sz="2000" b="0" i="0" dirty="0">
                <a:solidFill>
                  <a:srgbClr val="000000"/>
                </a:solidFill>
                <a:effectLst/>
                <a:latin typeface="Microsoft YaHei" panose="020B0503020204020204" pitchFamily="34" charset="-122"/>
                <a:ea typeface="Microsoft YaHei" panose="020B0503020204020204" pitchFamily="34" charset="-122"/>
              </a:rPr>
              <a:t>（</a:t>
            </a:r>
            <a:r>
              <a:rPr lang="en" altLang="zh-CN" sz="2000" b="0" i="0" dirty="0">
                <a:solidFill>
                  <a:srgbClr val="000000"/>
                </a:solidFill>
                <a:effectLst/>
                <a:latin typeface="Microsoft YaHei" panose="020B0503020204020204" pitchFamily="34" charset="-122"/>
                <a:ea typeface="Microsoft YaHei" panose="020B0503020204020204" pitchFamily="34" charset="-122"/>
              </a:rPr>
              <a:t>iii</a:t>
            </a:r>
            <a:r>
              <a:rPr lang="zh-CN" altLang="en" sz="2000" b="0" i="0" dirty="0">
                <a:solidFill>
                  <a:srgbClr val="000000"/>
                </a:solidFill>
                <a:effectLst/>
                <a:latin typeface="Microsoft YaHei" panose="020B0503020204020204" pitchFamily="34" charset="-122"/>
                <a:ea typeface="Microsoft YaHei" panose="020B0503020204020204" pitchFamily="34" charset="-122"/>
              </a:rPr>
              <a:t>）</a:t>
            </a:r>
            <a:r>
              <a:rPr lang="zh-CN" altLang="en-US" sz="2000" b="0" i="0" dirty="0">
                <a:solidFill>
                  <a:srgbClr val="000000"/>
                </a:solidFill>
                <a:effectLst/>
                <a:latin typeface="Microsoft YaHei" panose="020B0503020204020204" pitchFamily="34" charset="-122"/>
                <a:ea typeface="Microsoft YaHei" panose="020B0503020204020204" pitchFamily="34" charset="-122"/>
              </a:rPr>
              <a:t>如何避免类不平衡以确保模型的稳定性？</a:t>
            </a:r>
            <a:endParaRPr lang="zh-CN" altLang="en-US" sz="2000" dirty="0">
              <a:solidFill>
                <a:srgbClr val="000000"/>
              </a:solidFill>
              <a:effectLst/>
              <a:latin typeface="Microsoft YaHei" panose="020B0503020204020204" pitchFamily="34" charset="-122"/>
              <a:ea typeface="Microsoft YaHei" panose="020B0503020204020204" pitchFamily="34" charset="-122"/>
            </a:endParaRPr>
          </a:p>
          <a:p>
            <a:pPr>
              <a:lnSpc>
                <a:spcPct val="150000"/>
              </a:lnSpc>
            </a:pPr>
            <a:endParaRPr kumimoji="1" lang="zh-CN" altLang="en-US" sz="2000"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21E6BE23-225B-7F6B-F119-18211D90E0A9}"/>
              </a:ext>
            </a:extLst>
          </p:cNvPr>
          <p:cNvSpPr>
            <a:spLocks noGrp="1"/>
          </p:cNvSpPr>
          <p:nvPr>
            <p:ph type="sldNum" sz="quarter" idx="12"/>
          </p:nvPr>
        </p:nvSpPr>
        <p:spPr/>
        <p:txBody>
          <a:bodyPr/>
          <a:lstStyle/>
          <a:p>
            <a:fld id="{3F4BF8B4-7599-AE40-BB26-5D086B29C9EF}" type="slidenum">
              <a:rPr kumimoji="1" lang="zh-CN" altLang="en-US" smtClean="0"/>
              <a:t>6</a:t>
            </a:fld>
            <a:endParaRPr kumimoji="1" lang="zh-CN" altLang="en-US"/>
          </a:p>
        </p:txBody>
      </p:sp>
    </p:spTree>
    <p:extLst>
      <p:ext uri="{BB962C8B-B14F-4D97-AF65-F5344CB8AC3E}">
        <p14:creationId xmlns:p14="http://schemas.microsoft.com/office/powerpoint/2010/main" val="794797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C974E03C-A514-62D0-78A0-7DAEA7602637}"/>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面临挑战</a:t>
            </a:r>
            <a:endParaRPr kumimoji="1" lang="zh-CN" altLang="en-US" b="1"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D7FB63F5-63F6-D5DF-6F55-39B01878E4C3}"/>
              </a:ext>
            </a:extLst>
          </p:cNvPr>
          <p:cNvSpPr txBox="1"/>
          <p:nvPr/>
        </p:nvSpPr>
        <p:spPr>
          <a:xfrm>
            <a:off x="1591609" y="1738307"/>
            <a:ext cx="10011459" cy="461665"/>
          </a:xfrm>
          <a:prstGeom prst="rect">
            <a:avLst/>
          </a:prstGeom>
          <a:noFill/>
        </p:spPr>
        <p:txBody>
          <a:bodyPr wrap="square" rtlCol="0">
            <a:spAutoFit/>
          </a:bodyPr>
          <a:lstStyle/>
          <a:p>
            <a:r>
              <a:rPr lang="zh-CN" altLang="en-US" sz="2400" b="1" i="0" dirty="0">
                <a:effectLst/>
                <a:latin typeface="Microsoft YaHei" panose="020B0503020204020204" pitchFamily="34" charset="-122"/>
                <a:ea typeface="Microsoft YaHei" panose="020B0503020204020204" pitchFamily="34" charset="-122"/>
              </a:rPr>
              <a:t>挑战</a:t>
            </a:r>
            <a:r>
              <a:rPr lang="en-US" altLang="zh-CN" sz="2400" b="1" i="0" dirty="0">
                <a:effectLst/>
                <a:latin typeface="Microsoft YaHei" panose="020B0503020204020204" pitchFamily="34" charset="-122"/>
                <a:ea typeface="Microsoft YaHei" panose="020B0503020204020204" pitchFamily="34" charset="-122"/>
              </a:rPr>
              <a:t>1</a:t>
            </a:r>
            <a:r>
              <a:rPr lang="en-US" altLang="zh-CN" sz="2400" b="0" i="0" dirty="0">
                <a:effectLst/>
                <a:latin typeface="Microsoft YaHei" panose="020B0503020204020204" pitchFamily="34" charset="-122"/>
                <a:ea typeface="Microsoft YaHei" panose="020B0503020204020204" pitchFamily="34" charset="-122"/>
              </a:rPr>
              <a:t>:</a:t>
            </a:r>
            <a:r>
              <a:rPr lang="zh-CN" altLang="en-US" sz="2400" b="0" i="0" dirty="0">
                <a:effectLst/>
                <a:latin typeface="Microsoft YaHei" panose="020B0503020204020204" pitchFamily="34" charset="-122"/>
                <a:ea typeface="Microsoft YaHei" panose="020B0503020204020204" pitchFamily="34" charset="-122"/>
              </a:rPr>
              <a:t> 模拟多人之间雷达信号的多路径反射和衰减。</a:t>
            </a:r>
            <a:endParaRPr kumimoji="1" lang="zh-CN" altLang="en-US"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72DA19F5-F7D9-A83D-3E14-0C3D6F875381}"/>
              </a:ext>
            </a:extLst>
          </p:cNvPr>
          <p:cNvPicPr>
            <a:picLocks noChangeAspect="1"/>
          </p:cNvPicPr>
          <p:nvPr/>
        </p:nvPicPr>
        <p:blipFill>
          <a:blip r:embed="rId4"/>
          <a:stretch>
            <a:fillRect/>
          </a:stretch>
        </p:blipFill>
        <p:spPr>
          <a:xfrm>
            <a:off x="945169" y="2373942"/>
            <a:ext cx="4799013" cy="2933736"/>
          </a:xfrm>
          <a:prstGeom prst="rect">
            <a:avLst/>
          </a:prstGeom>
        </p:spPr>
      </p:pic>
      <p:pic>
        <p:nvPicPr>
          <p:cNvPr id="10" name="图片 9">
            <a:extLst>
              <a:ext uri="{FF2B5EF4-FFF2-40B4-BE49-F238E27FC236}">
                <a16:creationId xmlns:a16="http://schemas.microsoft.com/office/drawing/2014/main" id="{42889A36-9108-896A-9136-DADE65238E3A}"/>
              </a:ext>
            </a:extLst>
          </p:cNvPr>
          <p:cNvPicPr>
            <a:picLocks noChangeAspect="1"/>
          </p:cNvPicPr>
          <p:nvPr/>
        </p:nvPicPr>
        <p:blipFill>
          <a:blip r:embed="rId5"/>
          <a:stretch>
            <a:fillRect/>
          </a:stretch>
        </p:blipFill>
        <p:spPr>
          <a:xfrm>
            <a:off x="6109296" y="2423613"/>
            <a:ext cx="4753685" cy="2897920"/>
          </a:xfrm>
          <a:prstGeom prst="rect">
            <a:avLst/>
          </a:prstGeom>
        </p:spPr>
      </p:pic>
      <p:sp>
        <p:nvSpPr>
          <p:cNvPr id="11" name="文本框 10">
            <a:extLst>
              <a:ext uri="{FF2B5EF4-FFF2-40B4-BE49-F238E27FC236}">
                <a16:creationId xmlns:a16="http://schemas.microsoft.com/office/drawing/2014/main" id="{1C10D574-9A95-AAA7-C3FE-559892F3E8D7}"/>
              </a:ext>
            </a:extLst>
          </p:cNvPr>
          <p:cNvSpPr txBox="1"/>
          <p:nvPr/>
        </p:nvSpPr>
        <p:spPr>
          <a:xfrm>
            <a:off x="1591609" y="5500842"/>
            <a:ext cx="9719664" cy="1099468"/>
          </a:xfrm>
          <a:prstGeom prst="rect">
            <a:avLst/>
          </a:prstGeom>
          <a:noFill/>
        </p:spPr>
        <p:txBody>
          <a:bodyPr wrap="square" rtlCol="0">
            <a:spAutoFit/>
          </a:bodyPr>
          <a:lstStyle/>
          <a:p>
            <a:pPr>
              <a:lnSpc>
                <a:spcPct val="125000"/>
              </a:lnSpc>
            </a:pPr>
            <a:r>
              <a:rPr lang="zh-CN" altLang="en-US" b="0" i="0" dirty="0">
                <a:solidFill>
                  <a:srgbClr val="000000"/>
                </a:solidFill>
                <a:effectLst/>
                <a:latin typeface="Microsoft YaHei" panose="020B0503020204020204" pitchFamily="34" charset="-122"/>
                <a:ea typeface="Microsoft YaHei" panose="020B0503020204020204" pitchFamily="34" charset="-122"/>
              </a:rPr>
              <a:t>（</a:t>
            </a:r>
            <a:r>
              <a:rPr lang="en" altLang="zh-CN" b="0" i="0" dirty="0">
                <a:solidFill>
                  <a:srgbClr val="000000"/>
                </a:solidFill>
                <a:effectLst/>
                <a:latin typeface="Microsoft YaHei" panose="020B0503020204020204" pitchFamily="34" charset="-122"/>
                <a:ea typeface="Microsoft YaHei" panose="020B0503020204020204" pitchFamily="34" charset="-122"/>
              </a:rPr>
              <a:t>a</a:t>
            </a:r>
            <a:r>
              <a:rPr lang="zh-CN" altLang="en" b="0" i="0" dirty="0">
                <a:solidFill>
                  <a:srgbClr val="000000"/>
                </a:solidFill>
                <a:effectLst/>
                <a:latin typeface="Microsoft YaHei" panose="020B0503020204020204" pitchFamily="34" charset="-122"/>
                <a:ea typeface="Microsoft YaHei" panose="020B0503020204020204" pitchFamily="34" charset="-122"/>
              </a:rPr>
              <a:t>）</a:t>
            </a:r>
            <a:r>
              <a:rPr lang="en" altLang="zh-CN" b="0" i="0" dirty="0">
                <a:solidFill>
                  <a:srgbClr val="000000"/>
                </a:solidFill>
                <a:effectLst/>
                <a:latin typeface="Microsoft YaHei" panose="020B0503020204020204" pitchFamily="34" charset="-122"/>
                <a:ea typeface="Microsoft YaHei" panose="020B0503020204020204" pitchFamily="34" charset="-122"/>
              </a:rPr>
              <a:t>Vid2Doppler</a:t>
            </a:r>
            <a:r>
              <a:rPr lang="zh-CN" altLang="en-US" b="0" i="0" dirty="0">
                <a:solidFill>
                  <a:srgbClr val="000000"/>
                </a:solidFill>
                <a:effectLst/>
                <a:latin typeface="Microsoft YaHei" panose="020B0503020204020204" pitchFamily="34" charset="-122"/>
                <a:ea typeface="Microsoft YaHei" panose="020B0503020204020204" pitchFamily="34" charset="-122"/>
              </a:rPr>
              <a:t>生成的数据只允许模型在多人场景下识别一项活动，其置信度低于</a:t>
            </a:r>
            <a:r>
              <a:rPr lang="en-US" altLang="zh-CN" b="0" i="0" dirty="0">
                <a:solidFill>
                  <a:srgbClr val="000000"/>
                </a:solidFill>
                <a:effectLst/>
                <a:latin typeface="Microsoft YaHei" panose="020B0503020204020204" pitchFamily="34" charset="-122"/>
                <a:ea typeface="Microsoft YaHei" panose="020B0503020204020204" pitchFamily="34" charset="-122"/>
              </a:rPr>
              <a:t>80%</a:t>
            </a:r>
            <a:r>
              <a:rPr lang="zh-CN" altLang="en-US" b="0" i="0" dirty="0">
                <a:solidFill>
                  <a:srgbClr val="000000"/>
                </a:solidFill>
                <a:effectLst/>
                <a:latin typeface="Microsoft YaHei" panose="020B0503020204020204" pitchFamily="34" charset="-122"/>
                <a:ea typeface="Microsoft YaHei" panose="020B0503020204020204" pitchFamily="34" charset="-122"/>
              </a:rPr>
              <a:t>。（</a:t>
            </a:r>
            <a:r>
              <a:rPr lang="en" altLang="zh-CN" b="0" i="0" dirty="0">
                <a:solidFill>
                  <a:srgbClr val="000000"/>
                </a:solidFill>
                <a:effectLst/>
                <a:latin typeface="Microsoft YaHei" panose="020B0503020204020204" pitchFamily="34" charset="-122"/>
                <a:ea typeface="Microsoft YaHei" panose="020B0503020204020204" pitchFamily="34" charset="-122"/>
              </a:rPr>
              <a:t>b</a:t>
            </a:r>
            <a:r>
              <a:rPr lang="zh-CN" altLang="en" b="0" i="0" dirty="0">
                <a:solidFill>
                  <a:srgbClr val="000000"/>
                </a:solidFill>
                <a:effectLst/>
                <a:latin typeface="Microsoft YaHei" panose="020B0503020204020204" pitchFamily="34" charset="-122"/>
                <a:ea typeface="Microsoft YaHei" panose="020B0503020204020204" pitchFamily="34" charset="-122"/>
              </a:rPr>
              <a:t>）</a:t>
            </a:r>
            <a:r>
              <a:rPr lang="zh-CN" altLang="en-US" b="0" i="0" dirty="0">
                <a:solidFill>
                  <a:srgbClr val="000000"/>
                </a:solidFill>
                <a:effectLst/>
                <a:latin typeface="Microsoft YaHei" panose="020B0503020204020204" pitchFamily="34" charset="-122"/>
                <a:ea typeface="Microsoft YaHei" panose="020B0503020204020204" pitchFamily="34" charset="-122"/>
              </a:rPr>
              <a:t>理想的结果将允许模型以</a:t>
            </a:r>
            <a:r>
              <a:rPr lang="en-US" altLang="zh-CN" b="0" i="0" dirty="0">
                <a:solidFill>
                  <a:srgbClr val="000000"/>
                </a:solidFill>
                <a:effectLst/>
                <a:latin typeface="Microsoft YaHei" panose="020B0503020204020204" pitchFamily="34" charset="-122"/>
                <a:ea typeface="Microsoft YaHei" panose="020B0503020204020204" pitchFamily="34" charset="-122"/>
              </a:rPr>
              <a:t>100%</a:t>
            </a:r>
            <a:r>
              <a:rPr lang="zh-CN" altLang="en-US" b="0" i="0" dirty="0">
                <a:solidFill>
                  <a:srgbClr val="000000"/>
                </a:solidFill>
                <a:effectLst/>
                <a:latin typeface="Microsoft YaHei" panose="020B0503020204020204" pitchFamily="34" charset="-122"/>
                <a:ea typeface="Microsoft YaHei" panose="020B0503020204020204" pitchFamily="34" charset="-122"/>
              </a:rPr>
              <a:t>的置信度识别多人活动。</a:t>
            </a:r>
            <a:endParaRPr lang="zh-CN" altLang="en-US" dirty="0">
              <a:solidFill>
                <a:srgbClr val="000000"/>
              </a:solidFill>
              <a:effectLst/>
              <a:latin typeface="Microsoft YaHei" panose="020B0503020204020204" pitchFamily="34" charset="-122"/>
              <a:ea typeface="Microsoft YaHei" panose="020B0503020204020204" pitchFamily="34" charset="-122"/>
            </a:endParaRPr>
          </a:p>
          <a:p>
            <a:pPr>
              <a:lnSpc>
                <a:spcPct val="125000"/>
              </a:lnSpc>
            </a:pPr>
            <a:endParaRPr kumimoji="1" lang="zh-CN" altLang="en-US" dirty="0">
              <a:latin typeface="Microsoft YaHei" panose="020B0503020204020204" pitchFamily="34" charset="-122"/>
              <a:ea typeface="Microsoft YaHei" panose="020B0503020204020204" pitchFamily="34" charset="-122"/>
            </a:endParaRPr>
          </a:p>
        </p:txBody>
      </p:sp>
      <p:sp>
        <p:nvSpPr>
          <p:cNvPr id="12" name="灯片编号占位符 11">
            <a:extLst>
              <a:ext uri="{FF2B5EF4-FFF2-40B4-BE49-F238E27FC236}">
                <a16:creationId xmlns:a16="http://schemas.microsoft.com/office/drawing/2014/main" id="{083FE1C9-DFC1-A436-3834-1BCF2709E4D9}"/>
              </a:ext>
            </a:extLst>
          </p:cNvPr>
          <p:cNvSpPr>
            <a:spLocks noGrp="1"/>
          </p:cNvSpPr>
          <p:nvPr>
            <p:ph type="sldNum" sz="quarter" idx="12"/>
          </p:nvPr>
        </p:nvSpPr>
        <p:spPr/>
        <p:txBody>
          <a:bodyPr/>
          <a:lstStyle/>
          <a:p>
            <a:fld id="{3F4BF8B4-7599-AE40-BB26-5D086B29C9EF}" type="slidenum">
              <a:rPr kumimoji="1" lang="zh-CN" altLang="en-US" smtClean="0"/>
              <a:t>7</a:t>
            </a:fld>
            <a:endParaRPr kumimoji="1" lang="zh-CN" altLang="en-US"/>
          </a:p>
        </p:txBody>
      </p:sp>
    </p:spTree>
    <p:extLst>
      <p:ext uri="{BB962C8B-B14F-4D97-AF65-F5344CB8AC3E}">
        <p14:creationId xmlns:p14="http://schemas.microsoft.com/office/powerpoint/2010/main" val="3016576566"/>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C974E03C-A514-62D0-78A0-7DAEA7602637}"/>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面临挑战</a:t>
            </a:r>
            <a:endParaRPr kumimoji="1" lang="zh-CN" altLang="en-US" b="1" dirty="0">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1C10D574-9A95-AAA7-C3FE-559892F3E8D7}"/>
              </a:ext>
            </a:extLst>
          </p:cNvPr>
          <p:cNvSpPr txBox="1"/>
          <p:nvPr/>
        </p:nvSpPr>
        <p:spPr>
          <a:xfrm>
            <a:off x="1591609" y="2879266"/>
            <a:ext cx="9719664" cy="826573"/>
          </a:xfrm>
          <a:prstGeom prst="rect">
            <a:avLst/>
          </a:prstGeom>
          <a:noFill/>
        </p:spPr>
        <p:txBody>
          <a:bodyPr wrap="square" rtlCol="0">
            <a:spAutoFit/>
          </a:bodyPr>
          <a:lstStyle/>
          <a:p>
            <a:pPr>
              <a:lnSpc>
                <a:spcPct val="125000"/>
              </a:lnSpc>
            </a:pPr>
            <a:r>
              <a:rPr lang="zh-CN" altLang="en-US" sz="2000" b="0" i="0" dirty="0">
                <a:effectLst/>
                <a:latin typeface="PingFangSC-Regular" panose="020B0400000000000000" pitchFamily="34" charset="-122"/>
                <a:ea typeface="PingFangSC-Regular" panose="020B0400000000000000" pitchFamily="34" charset="-122"/>
              </a:rPr>
              <a:t>（</a:t>
            </a:r>
            <a:r>
              <a:rPr lang="en-US" altLang="zh-CN" sz="2000" dirty="0">
                <a:latin typeface="Helvetica Neue" panose="02000503000000020004" pitchFamily="2" charset="0"/>
                <a:ea typeface="PingFang SC" panose="020B0400000000000000" pitchFamily="34" charset="-122"/>
              </a:rPr>
              <a:t>1</a:t>
            </a:r>
            <a:r>
              <a:rPr lang="zh-CN" altLang="en" sz="2000" b="0" i="0" dirty="0">
                <a:effectLst/>
                <a:latin typeface="PingFangSC-Regular" panose="020B0400000000000000" pitchFamily="34" charset="-122"/>
                <a:ea typeface="PingFangSC-Regular" panose="020B0400000000000000" pitchFamily="34" charset="-122"/>
              </a:rPr>
              <a:t>）</a:t>
            </a:r>
            <a:r>
              <a:rPr lang="zh-CN" altLang="en-US" sz="2000" b="0" i="0" dirty="0">
                <a:effectLst/>
                <a:latin typeface="PingFangSC-Regular" panose="020B0400000000000000" pitchFamily="34" charset="-122"/>
                <a:ea typeface="PingFangSC-Regular" panose="020B0400000000000000" pitchFamily="34" charset="-122"/>
              </a:rPr>
              <a:t>准确的多人深度信息；（</a:t>
            </a:r>
            <a:r>
              <a:rPr lang="en-US" altLang="zh-CN" sz="2000" dirty="0">
                <a:latin typeface="Helvetica Neue" panose="02000503000000020004" pitchFamily="2" charset="0"/>
                <a:ea typeface="PingFang SC" panose="020B0400000000000000" pitchFamily="34" charset="-122"/>
              </a:rPr>
              <a:t>2</a:t>
            </a:r>
            <a:r>
              <a:rPr lang="zh-CN" altLang="en" sz="2000" b="0" i="0" dirty="0">
                <a:effectLst/>
                <a:latin typeface="PingFangSC-Regular" panose="020B0400000000000000" pitchFamily="34" charset="-122"/>
                <a:ea typeface="PingFangSC-Regular" panose="020B0400000000000000" pitchFamily="34" charset="-122"/>
              </a:rPr>
              <a:t>）</a:t>
            </a:r>
            <a:r>
              <a:rPr lang="zh-CN" altLang="en-US" sz="2000" b="0" i="0" dirty="0">
                <a:effectLst/>
                <a:latin typeface="PingFangSC-Regular" panose="020B0400000000000000" pitchFamily="34" charset="-122"/>
                <a:ea typeface="PingFangSC-Regular" panose="020B0400000000000000" pitchFamily="34" charset="-122"/>
              </a:rPr>
              <a:t>人体网格的准确提取。</a:t>
            </a:r>
            <a:endParaRPr lang="zh-CN" altLang="en-US" sz="2000" dirty="0">
              <a:solidFill>
                <a:srgbClr val="000000"/>
              </a:solidFill>
              <a:effectLst/>
              <a:latin typeface="Microsoft YaHei" panose="020B0503020204020204" pitchFamily="34" charset="-122"/>
              <a:ea typeface="Microsoft YaHei" panose="020B0503020204020204" pitchFamily="34" charset="-122"/>
            </a:endParaRPr>
          </a:p>
          <a:p>
            <a:pPr>
              <a:lnSpc>
                <a:spcPct val="125000"/>
              </a:lnSpc>
            </a:pPr>
            <a:endParaRPr kumimoji="1" lang="zh-CN" altLang="en-US" sz="20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8042FE3D-1D88-0391-67E2-66862B8E76FC}"/>
              </a:ext>
            </a:extLst>
          </p:cNvPr>
          <p:cNvSpPr txBox="1"/>
          <p:nvPr/>
        </p:nvSpPr>
        <p:spPr>
          <a:xfrm>
            <a:off x="1591609" y="1738307"/>
            <a:ext cx="10011459" cy="830997"/>
          </a:xfrm>
          <a:prstGeom prst="rect">
            <a:avLst/>
          </a:prstGeom>
          <a:noFill/>
        </p:spPr>
        <p:txBody>
          <a:bodyPr wrap="square" rtlCol="0">
            <a:spAutoFit/>
          </a:bodyPr>
          <a:lstStyle/>
          <a:p>
            <a:r>
              <a:rPr lang="zh-CN" altLang="en-US" sz="2400" b="1" i="0" dirty="0">
                <a:effectLst/>
                <a:latin typeface="Microsoft YaHei" panose="020B0503020204020204" pitchFamily="34" charset="-122"/>
                <a:ea typeface="Microsoft YaHei" panose="020B0503020204020204" pitchFamily="34" charset="-122"/>
              </a:rPr>
              <a:t>挑战</a:t>
            </a:r>
            <a:r>
              <a:rPr lang="en-US" altLang="zh-CN" sz="2400" b="1" dirty="0">
                <a:latin typeface="Microsoft YaHei" panose="020B0503020204020204" pitchFamily="34" charset="-122"/>
                <a:ea typeface="Microsoft YaHei" panose="020B0503020204020204" pitchFamily="34" charset="-122"/>
              </a:rPr>
              <a:t>2</a:t>
            </a:r>
            <a:r>
              <a:rPr lang="en-US" altLang="zh-CN" sz="2400" b="0" i="0" dirty="0">
                <a:effectLst/>
                <a:latin typeface="Microsoft YaHei" panose="020B0503020204020204" pitchFamily="34" charset="-122"/>
                <a:ea typeface="Microsoft YaHei" panose="020B0503020204020204" pitchFamily="34" charset="-122"/>
              </a:rPr>
              <a:t>:</a:t>
            </a:r>
            <a:r>
              <a:rPr lang="zh-CN" altLang="en-US" sz="2400" b="0" i="0" dirty="0">
                <a:effectLst/>
                <a:latin typeface="Microsoft YaHei" panose="020B0503020204020204" pitchFamily="34" charset="-122"/>
                <a:ea typeface="Microsoft YaHei" panose="020B0503020204020204" pitchFamily="34" charset="-122"/>
              </a:rPr>
              <a:t> </a:t>
            </a:r>
            <a:r>
              <a:rPr lang="zh-CN" altLang="en-US" sz="2400" b="0" i="0" dirty="0">
                <a:effectLst/>
                <a:latin typeface="PingFangSC-Regular" panose="020B0400000000000000" pitchFamily="34" charset="-122"/>
                <a:ea typeface="PingFangSC-Regular" panose="020B0400000000000000" pitchFamily="34" charset="-122"/>
              </a:rPr>
              <a:t>生成可转换雷达数据。</a:t>
            </a:r>
            <a:endParaRPr kumimoji="1" lang="zh-CN" altLang="en-US" sz="2400" dirty="0">
              <a:latin typeface="Microsoft YaHei" panose="020B0503020204020204" pitchFamily="34" charset="-122"/>
              <a:ea typeface="Microsoft YaHei" panose="020B0503020204020204" pitchFamily="34" charset="-122"/>
            </a:endParaRPr>
          </a:p>
          <a:p>
            <a:endParaRPr kumimoji="1" lang="zh-CN" altLang="en-US" sz="2400" dirty="0">
              <a:latin typeface="Microsoft YaHei" panose="020B0503020204020204" pitchFamily="34" charset="-122"/>
              <a:ea typeface="Microsoft YaHei" panose="020B0503020204020204" pitchFamily="34" charset="-122"/>
            </a:endParaRPr>
          </a:p>
        </p:txBody>
      </p:sp>
      <p:sp>
        <p:nvSpPr>
          <p:cNvPr id="12" name="灯片编号占位符 11">
            <a:extLst>
              <a:ext uri="{FF2B5EF4-FFF2-40B4-BE49-F238E27FC236}">
                <a16:creationId xmlns:a16="http://schemas.microsoft.com/office/drawing/2014/main" id="{27A8F3FF-1B19-1822-ECF7-31A5CDAF05EB}"/>
              </a:ext>
            </a:extLst>
          </p:cNvPr>
          <p:cNvSpPr>
            <a:spLocks noGrp="1"/>
          </p:cNvSpPr>
          <p:nvPr>
            <p:ph type="sldNum" sz="quarter" idx="12"/>
          </p:nvPr>
        </p:nvSpPr>
        <p:spPr/>
        <p:txBody>
          <a:bodyPr/>
          <a:lstStyle/>
          <a:p>
            <a:fld id="{3F4BF8B4-7599-AE40-BB26-5D086B29C9EF}" type="slidenum">
              <a:rPr kumimoji="1" lang="zh-CN" altLang="en-US" smtClean="0"/>
              <a:t>8</a:t>
            </a:fld>
            <a:endParaRPr kumimoji="1" lang="zh-CN" altLang="en-US"/>
          </a:p>
        </p:txBody>
      </p:sp>
    </p:spTree>
    <p:extLst>
      <p:ext uri="{BB962C8B-B14F-4D97-AF65-F5344CB8AC3E}">
        <p14:creationId xmlns:p14="http://schemas.microsoft.com/office/powerpoint/2010/main" val="1323287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A95908-C43E-38CB-559B-A22854453977}"/>
              </a:ext>
            </a:extLst>
          </p:cNvPr>
          <p:cNvGrpSpPr/>
          <p:nvPr/>
        </p:nvGrpSpPr>
        <p:grpSpPr>
          <a:xfrm>
            <a:off x="731520" y="1002793"/>
            <a:ext cx="10728960" cy="45719"/>
            <a:chOff x="731520" y="722377"/>
            <a:chExt cx="10728960" cy="45719"/>
          </a:xfrm>
        </p:grpSpPr>
        <p:sp>
          <p:nvSpPr>
            <p:cNvPr id="6" name="矩形 5">
              <a:extLst>
                <a:ext uri="{FF2B5EF4-FFF2-40B4-BE49-F238E27FC236}">
                  <a16:creationId xmlns:a16="http://schemas.microsoft.com/office/drawing/2014/main" id="{9A10CB2D-017E-045C-5435-7B9105CD7AE5}"/>
                </a:ext>
              </a:extLst>
            </p:cNvPr>
            <p:cNvSpPr/>
            <p:nvPr/>
          </p:nvSpPr>
          <p:spPr>
            <a:xfrm>
              <a:off x="731520" y="722377"/>
              <a:ext cx="2048256" cy="45719"/>
            </a:xfrm>
            <a:prstGeom prst="rect">
              <a:avLst/>
            </a:prstGeom>
            <a:solidFill>
              <a:schemeClr val="accent3">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171661-EAFA-2293-5210-C7A35D35AB63}"/>
                </a:ext>
              </a:extLst>
            </p:cNvPr>
            <p:cNvSpPr/>
            <p:nvPr/>
          </p:nvSpPr>
          <p:spPr>
            <a:xfrm>
              <a:off x="2779776" y="722377"/>
              <a:ext cx="8680704" cy="45719"/>
            </a:xfrm>
            <a:prstGeom prst="rect">
              <a:avLst/>
            </a:prstGeom>
            <a:solidFill>
              <a:schemeClr val="bg2">
                <a:lumMod val="9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文本框 8">
            <a:extLst>
              <a:ext uri="{FF2B5EF4-FFF2-40B4-BE49-F238E27FC236}">
                <a16:creationId xmlns:a16="http://schemas.microsoft.com/office/drawing/2014/main" id="{C974E03C-A514-62D0-78A0-7DAEA7602637}"/>
              </a:ext>
            </a:extLst>
          </p:cNvPr>
          <p:cNvSpPr txBox="1"/>
          <p:nvPr/>
        </p:nvSpPr>
        <p:spPr>
          <a:xfrm>
            <a:off x="945169" y="479573"/>
            <a:ext cx="1620957"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面临挑战</a:t>
            </a:r>
            <a:endParaRPr kumimoji="1" lang="zh-CN" altLang="en-US" b="1"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D7FB63F5-63F6-D5DF-6F55-39B01878E4C3}"/>
              </a:ext>
            </a:extLst>
          </p:cNvPr>
          <p:cNvSpPr txBox="1"/>
          <p:nvPr/>
        </p:nvSpPr>
        <p:spPr>
          <a:xfrm>
            <a:off x="1591609" y="1738307"/>
            <a:ext cx="10011459" cy="461665"/>
          </a:xfrm>
          <a:prstGeom prst="rect">
            <a:avLst/>
          </a:prstGeom>
          <a:noFill/>
        </p:spPr>
        <p:txBody>
          <a:bodyPr wrap="square" rtlCol="0">
            <a:spAutoFit/>
          </a:bodyPr>
          <a:lstStyle/>
          <a:p>
            <a:r>
              <a:rPr lang="zh-CN" altLang="en-US" sz="2400" b="1" i="0" dirty="0">
                <a:effectLst/>
                <a:latin typeface="Microsoft YaHei" panose="020B0503020204020204" pitchFamily="34" charset="-122"/>
                <a:ea typeface="Microsoft YaHei" panose="020B0503020204020204" pitchFamily="34" charset="-122"/>
              </a:rPr>
              <a:t>挑战</a:t>
            </a:r>
            <a:r>
              <a:rPr lang="en-US" altLang="zh-CN" sz="2400" b="1" dirty="0">
                <a:latin typeface="Microsoft YaHei" panose="020B0503020204020204" pitchFamily="34" charset="-122"/>
                <a:ea typeface="Microsoft YaHei" panose="020B0503020204020204" pitchFamily="34" charset="-122"/>
              </a:rPr>
              <a:t>3</a:t>
            </a:r>
            <a:r>
              <a:rPr lang="en-US" altLang="zh-CN" sz="2400" b="0" i="0" dirty="0">
                <a:effectLst/>
                <a:latin typeface="Microsoft YaHei" panose="020B0503020204020204" pitchFamily="34" charset="-122"/>
                <a:ea typeface="Microsoft YaHei" panose="020B0503020204020204" pitchFamily="34" charset="-122"/>
              </a:rPr>
              <a:t>:</a:t>
            </a:r>
            <a:r>
              <a:rPr lang="zh-CN" altLang="en-US" sz="2400" b="0" i="0" dirty="0">
                <a:effectLst/>
                <a:latin typeface="Microsoft YaHei" panose="020B0503020204020204" pitchFamily="34" charset="-122"/>
                <a:ea typeface="Microsoft YaHei" panose="020B0503020204020204" pitchFamily="34" charset="-122"/>
              </a:rPr>
              <a:t> </a:t>
            </a:r>
            <a:r>
              <a:rPr lang="zh-CN" altLang="en-US" sz="2400" b="0" i="0" dirty="0">
                <a:effectLst/>
                <a:latin typeface="PingFangSC-Regular" panose="020B0400000000000000" pitchFamily="34" charset="-122"/>
                <a:ea typeface="PingFangSC-Regular" panose="020B0400000000000000" pitchFamily="34" charset="-122"/>
              </a:rPr>
              <a:t>确保模型的稳定性。</a:t>
            </a:r>
            <a:endParaRPr kumimoji="1" lang="zh-CN" altLang="en-US" sz="24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49B06780-5D5E-9B34-1D27-D3BACC10B4D0}"/>
              </a:ext>
            </a:extLst>
          </p:cNvPr>
          <p:cNvPicPr>
            <a:picLocks noChangeAspect="1"/>
          </p:cNvPicPr>
          <p:nvPr/>
        </p:nvPicPr>
        <p:blipFill>
          <a:blip r:embed="rId3"/>
          <a:stretch>
            <a:fillRect/>
          </a:stretch>
        </p:blipFill>
        <p:spPr>
          <a:xfrm>
            <a:off x="1114606" y="2598985"/>
            <a:ext cx="9823739" cy="2862483"/>
          </a:xfrm>
          <a:prstGeom prst="rect">
            <a:avLst/>
          </a:prstGeom>
        </p:spPr>
      </p:pic>
      <p:sp>
        <p:nvSpPr>
          <p:cNvPr id="12" name="灯片编号占位符 11">
            <a:extLst>
              <a:ext uri="{FF2B5EF4-FFF2-40B4-BE49-F238E27FC236}">
                <a16:creationId xmlns:a16="http://schemas.microsoft.com/office/drawing/2014/main" id="{4C238372-9A26-93F8-F414-4D430E31806A}"/>
              </a:ext>
            </a:extLst>
          </p:cNvPr>
          <p:cNvSpPr>
            <a:spLocks noGrp="1"/>
          </p:cNvSpPr>
          <p:nvPr>
            <p:ph type="sldNum" sz="quarter" idx="12"/>
          </p:nvPr>
        </p:nvSpPr>
        <p:spPr/>
        <p:txBody>
          <a:bodyPr/>
          <a:lstStyle/>
          <a:p>
            <a:fld id="{3F4BF8B4-7599-AE40-BB26-5D086B29C9EF}" type="slidenum">
              <a:rPr kumimoji="1" lang="zh-CN" altLang="en-US" smtClean="0"/>
              <a:t>9</a:t>
            </a:fld>
            <a:endParaRPr kumimoji="1" lang="zh-CN" altLang="en-US"/>
          </a:p>
        </p:txBody>
      </p:sp>
    </p:spTree>
    <p:extLst>
      <p:ext uri="{BB962C8B-B14F-4D97-AF65-F5344CB8AC3E}">
        <p14:creationId xmlns:p14="http://schemas.microsoft.com/office/powerpoint/2010/main" val="310349426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2625</TotalTime>
  <Words>6528</Words>
  <Application>Microsoft Macintosh PowerPoint</Application>
  <PresentationFormat>宽屏</PresentationFormat>
  <Paragraphs>416</Paragraphs>
  <Slides>45</Slides>
  <Notes>44</Notes>
  <HiddenSlides>1</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45</vt:i4>
      </vt:variant>
    </vt:vector>
  </HeadingPairs>
  <TitlesOfParts>
    <vt:vector size="58" baseType="lpstr">
      <vt:lpstr>-apple-system</vt:lpstr>
      <vt:lpstr>等线</vt:lpstr>
      <vt:lpstr>等线 Light</vt:lpstr>
      <vt:lpstr>Microsoft YaHei</vt:lpstr>
      <vt:lpstr>PingFang SC</vt:lpstr>
      <vt:lpstr>PingFangSC-Regular</vt:lpstr>
      <vt:lpstr>PingFangSC-Semibold</vt:lpstr>
      <vt:lpstr>SF Pro Text</vt:lpstr>
      <vt:lpstr>Andale Mono</vt:lpstr>
      <vt:lpstr>Arial</vt:lpstr>
      <vt:lpstr>Helvetica Neue</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939794337@qq.com</dc:creator>
  <cp:lastModifiedBy>939794337@qq.com</cp:lastModifiedBy>
  <cp:revision>50</cp:revision>
  <dcterms:created xsi:type="dcterms:W3CDTF">2023-12-25T02:52:15Z</dcterms:created>
  <dcterms:modified xsi:type="dcterms:W3CDTF">2024-01-05T04:08:58Z</dcterms:modified>
</cp:coreProperties>
</file>